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679488" cy="79200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95" userDrawn="1">
          <p15:clr>
            <a:srgbClr val="A4A3A4"/>
          </p15:clr>
        </p15:guide>
        <p15:guide id="2" pos="430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804" y="84"/>
      </p:cViewPr>
      <p:guideLst>
        <p:guide orient="horz" pos="2495"/>
        <p:guide pos="43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17780-E548-4592-9771-BC43D7EFB86B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763588" y="1143000"/>
            <a:ext cx="5330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9AA9F-7A78-41CF-B8C3-DD91BD96FB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2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5961" y="2200013"/>
            <a:ext cx="11285578" cy="2995681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5962" y="5280025"/>
            <a:ext cx="9666838" cy="123200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DFDA-CFB4-4A33-BD43-FDC676FEFC0C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4FEA6-2FAA-43AB-98F7-D80567BCEBBD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17629" y="317172"/>
            <a:ext cx="2621902" cy="675769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3975" y="317172"/>
            <a:ext cx="9005663" cy="675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6F533-B9AB-42E0-8969-5451C7551A70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1A71-70DC-4DB5-9391-AE93D0DC078F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588" y="6336030"/>
            <a:ext cx="11458945" cy="134934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0587" y="4449522"/>
            <a:ext cx="9179031" cy="188651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10148-0089-4FB1-9DFA-EA68F5AC0F82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3975" y="1774089"/>
            <a:ext cx="5471795" cy="530114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1754" y="1774089"/>
            <a:ext cx="5471795" cy="530114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D8C9D-B27E-4195-A7E5-3CBF5E397362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975" y="1772843"/>
            <a:ext cx="5471795" cy="738836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3975" y="2511679"/>
            <a:ext cx="5471795" cy="45631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11754" y="1772843"/>
            <a:ext cx="5471795" cy="738836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11754" y="2511679"/>
            <a:ext cx="5471795" cy="45631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63CE2-04FE-4AEF-8FA4-950EF1A6AB20}" type="datetime1">
              <a:rPr lang="en-US" smtClean="0"/>
              <a:t>6/5/2025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DF5B0-EF3E-42AB-AC68-4C0D5E17AB14}" type="datetime1">
              <a:rPr lang="en-US" smtClean="0"/>
              <a:t>6/5/2025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25C85-983A-4497-917F-5A2353F1F427}" type="datetime1">
              <a:rPr lang="en-US" smtClean="0"/>
              <a:t>6/5/2025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985" y="6346591"/>
            <a:ext cx="11627565" cy="686403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5983" y="7040034"/>
            <a:ext cx="11627566" cy="704003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CBCAA-27BF-44BC-8EC7-16DF2C78B62E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5984" y="440002"/>
            <a:ext cx="11627565" cy="57082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24" y="6346284"/>
            <a:ext cx="11627565" cy="686710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653526" cy="633603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1424" y="7040034"/>
            <a:ext cx="11627565" cy="707523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CD8FD-F1C3-421E-96C4-068624FBD849}" type="datetime1">
              <a:rPr lang="en-US" smtClean="0"/>
              <a:t>6/5/2025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3976" y="317169"/>
            <a:ext cx="11399573" cy="13200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976" y="1848009"/>
            <a:ext cx="11399573" cy="5544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653526" y="0"/>
            <a:ext cx="1025962" cy="79200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12653526" y="6336030"/>
            <a:ext cx="1025962" cy="7920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63615" y="6523765"/>
            <a:ext cx="820769" cy="457602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1753867" y="4613367"/>
            <a:ext cx="2733881" cy="5471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1712801" y="1838420"/>
            <a:ext cx="2816012" cy="5471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66E5223-531F-4F70-98E8-3CECBB457AE8}" type="datetime1">
              <a:rPr lang="en-US" smtClean="0"/>
              <a:t>6/5/2025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24944" y="2055022"/>
            <a:ext cx="7543800" cy="2974975"/>
          </a:xfrm>
        </p:spPr>
        <p:txBody>
          <a:bodyPr/>
          <a:lstStyle/>
          <a:p>
            <a:r>
              <a:rPr lang="lv-LV" u="sng" dirty="0"/>
              <a:t>Testi zināšanu pārbaudei angļu valodā un par Eiropu</a:t>
            </a:r>
            <a:endParaRPr lang="lv-LV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44" y="5179219"/>
            <a:ext cx="6461760" cy="1066800"/>
          </a:xfrm>
        </p:spPr>
        <p:txBody>
          <a:bodyPr/>
          <a:lstStyle/>
          <a:p>
            <a:r>
              <a:rPr lang="lv-LV" dirty="0"/>
              <a:t>Romāns </a:t>
            </a:r>
            <a:r>
              <a:rPr lang="lv-LV" dirty="0" err="1"/>
              <a:t>Giruckis</a:t>
            </a:r>
            <a:r>
              <a:rPr lang="lv-LV" dirty="0"/>
              <a:t> PR-21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4F99D7-1388-4746-9F6E-0E55C3B1E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9A89A2C-6B16-4D2E-90E0-DC26BCB42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944" y="25873"/>
            <a:ext cx="2133600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21625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3646A3-64FD-4432-8F78-8C94B64D4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Testēšanas</a:t>
            </a:r>
            <a:r>
              <a:rPr lang="en-US" u="sng" dirty="0"/>
              <a:t> </a:t>
            </a:r>
            <a:r>
              <a:rPr lang="en-US" u="sng" dirty="0" err="1"/>
              <a:t>metodikas</a:t>
            </a:r>
            <a:endParaRPr lang="ru-RU" u="sng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6AA7D2-8C9E-4660-AE23-69D4B5A42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/>
              <a:t>Kods</a:t>
            </a:r>
            <a:r>
              <a:rPr lang="en-US" sz="3200" dirty="0"/>
              <a:t> </a:t>
            </a:r>
            <a:r>
              <a:rPr lang="en-US" sz="3200" dirty="0" err="1"/>
              <a:t>bijs</a:t>
            </a:r>
            <a:r>
              <a:rPr lang="en-US" sz="3200" dirty="0"/>
              <a:t> </a:t>
            </a:r>
            <a:r>
              <a:rPr lang="en-US" sz="3200" dirty="0" err="1"/>
              <a:t>testētetajs</a:t>
            </a:r>
            <a:r>
              <a:rPr lang="en-US" sz="3200" dirty="0"/>
              <a:t> </a:t>
            </a:r>
            <a:r>
              <a:rPr lang="en-US" sz="3200" dirty="0" err="1"/>
              <a:t>ar</a:t>
            </a:r>
            <a:r>
              <a:rPr lang="en-US" sz="3200" dirty="0"/>
              <a:t> “JUnit 4”. </a:t>
            </a:r>
            <a:r>
              <a:rPr lang="en-US" sz="3200" dirty="0" err="1"/>
              <a:t>Esmu</a:t>
            </a:r>
            <a:r>
              <a:rPr lang="en-US" sz="3200" dirty="0"/>
              <a:t> </a:t>
            </a:r>
            <a:r>
              <a:rPr lang="en-US" sz="3200" dirty="0" err="1"/>
              <a:t>izveidoju</a:t>
            </a:r>
            <a:r>
              <a:rPr lang="en-US" sz="3200" dirty="0"/>
              <a:t> </a:t>
            </a:r>
            <a:r>
              <a:rPr lang="en-US" sz="3200" dirty="0" err="1"/>
              <a:t>MainWindowTest</a:t>
            </a:r>
            <a:r>
              <a:rPr lang="en-US" sz="3200" dirty="0"/>
              <a:t> </a:t>
            </a:r>
            <a:r>
              <a:rPr lang="en-US" sz="3200" dirty="0" err="1"/>
              <a:t>klasi</a:t>
            </a:r>
            <a:r>
              <a:rPr lang="en-US" sz="3200" dirty="0"/>
              <a:t>, pec tam </a:t>
            </a:r>
            <a:r>
              <a:rPr lang="en-US" sz="3200" dirty="0" err="1"/>
              <a:t>izveidoju</a:t>
            </a:r>
            <a:r>
              <a:rPr lang="en-US" sz="3200" dirty="0"/>
              <a:t> </a:t>
            </a:r>
            <a:r>
              <a:rPr lang="en-US" sz="3200" dirty="0" err="1"/>
              <a:t>citu</a:t>
            </a:r>
            <a:r>
              <a:rPr lang="en-US" sz="3200" dirty="0"/>
              <a:t> </a:t>
            </a:r>
            <a:r>
              <a:rPr lang="en-US" sz="3200" dirty="0" err="1"/>
              <a:t>klasi</a:t>
            </a:r>
            <a:r>
              <a:rPr lang="en-US" sz="3200" dirty="0"/>
              <a:t> </a:t>
            </a:r>
            <a:r>
              <a:rPr lang="en-US" sz="3200" dirty="0" err="1"/>
              <a:t>UserService</a:t>
            </a:r>
            <a:r>
              <a:rPr lang="en-US" sz="3200" dirty="0"/>
              <a:t>.</a:t>
            </a:r>
            <a:endParaRPr lang="ru-RU" sz="3200" dirty="0"/>
          </a:p>
          <a:p>
            <a:pPr marL="114300" indent="0">
              <a:buNone/>
            </a:pPr>
            <a:r>
              <a:rPr lang="en-US" sz="3200" dirty="0"/>
              <a:t> </a:t>
            </a:r>
            <a:endParaRPr lang="ru-RU" sz="3200" dirty="0"/>
          </a:p>
          <a:p>
            <a:r>
              <a:rPr lang="pt-BR" sz="3200" dirty="0"/>
              <a:t>Visas testēšanas metodes tika sekmīgi pabeigtas</a:t>
            </a:r>
            <a:r>
              <a:rPr lang="lv-LV" sz="3200" dirty="0"/>
              <a:t> uz 100%</a:t>
            </a:r>
            <a:endParaRPr lang="ru-RU" sz="3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3D53876-CD46-4EB7-A3AF-F9EE9DD31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66BCBC-9085-4176-8C8A-98C86B691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744" y="5323786"/>
            <a:ext cx="4353533" cy="16575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938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1F07E-F18D-463C-ABDE-1C04BCF70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Testēšanas</a:t>
            </a:r>
            <a:r>
              <a:rPr lang="en-US" u="sng" dirty="0"/>
              <a:t> </a:t>
            </a:r>
            <a:r>
              <a:rPr lang="en-US" u="sng" dirty="0" err="1"/>
              <a:t>apraksts</a:t>
            </a:r>
            <a:r>
              <a:rPr lang="en-US" altLang="ru-RU" u="sng" dirty="0"/>
              <a:t> [</a:t>
            </a:r>
            <a:r>
              <a:rPr lang="en-US" altLang="ru-RU" u="sng" dirty="0" err="1"/>
              <a:t>Lietotajs</a:t>
            </a:r>
            <a:r>
              <a:rPr lang="en-US" altLang="ru-RU" u="sng" dirty="0"/>
              <a:t>]</a:t>
            </a:r>
            <a:endParaRPr lang="ru-RU" u="sng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75BC63-BD33-41E4-BCF3-51BE6873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" name="LietotajsTest">
            <a:hlinkClick r:id="" action="ppaction://media"/>
            <a:extLst>
              <a:ext uri="{FF2B5EF4-FFF2-40B4-BE49-F238E27FC236}">
                <a16:creationId xmlns:a16="http://schemas.microsoft.com/office/drawing/2014/main" id="{408E7F2A-B48E-4495-B34A-2793D63749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3344" y="1847850"/>
            <a:ext cx="9525000" cy="5543550"/>
          </a:xfrm>
        </p:spPr>
      </p:pic>
    </p:spTree>
    <p:extLst>
      <p:ext uri="{BB962C8B-B14F-4D97-AF65-F5344CB8AC3E}">
        <p14:creationId xmlns:p14="http://schemas.microsoft.com/office/powerpoint/2010/main" val="2466431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25"/>
    </mc:Choice>
    <mc:Fallback>
      <p:transition spd="slow" advTm="25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02F099-225E-4FAC-AB22-C1856476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Testēšanas</a:t>
            </a:r>
            <a:r>
              <a:rPr lang="en-US" u="sng" dirty="0"/>
              <a:t> </a:t>
            </a:r>
            <a:r>
              <a:rPr lang="en-US" u="sng" dirty="0" err="1"/>
              <a:t>apraksts</a:t>
            </a:r>
            <a:r>
              <a:rPr lang="en-US" altLang="ru-RU" u="sng" dirty="0"/>
              <a:t> [</a:t>
            </a:r>
            <a:r>
              <a:rPr lang="lv-LV" altLang="ru-RU" u="sng" dirty="0"/>
              <a:t>Skolotājs</a:t>
            </a:r>
            <a:r>
              <a:rPr lang="en-US" altLang="ru-RU" u="sng" dirty="0"/>
              <a:t>]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E053B0-7ABD-42BC-BBDC-5EDE14FB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teacher1">
            <a:hlinkClick r:id="" action="ppaction://media"/>
            <a:extLst>
              <a:ext uri="{FF2B5EF4-FFF2-40B4-BE49-F238E27FC236}">
                <a16:creationId xmlns:a16="http://schemas.microsoft.com/office/drawing/2014/main" id="{A43B91A6-3272-4796-B0D5-892F2FB73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6744" y="1629657"/>
            <a:ext cx="8839200" cy="561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478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15"/>
    </mc:Choice>
    <mc:Fallback>
      <p:transition spd="slow" advTm="21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610C6B-9DA7-4A9F-8AC5-58A31DD3E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Testēšanas</a:t>
            </a:r>
            <a:r>
              <a:rPr lang="en-US" u="sng" dirty="0"/>
              <a:t> </a:t>
            </a:r>
            <a:r>
              <a:rPr lang="en-US" u="sng" dirty="0" err="1"/>
              <a:t>apraksts</a:t>
            </a:r>
            <a:r>
              <a:rPr lang="en-US" altLang="ru-RU" u="sng" dirty="0"/>
              <a:t> [</a:t>
            </a:r>
            <a:r>
              <a:rPr lang="lv-LV" altLang="ru-RU" u="sng" dirty="0" err="1"/>
              <a:t>Admins</a:t>
            </a:r>
            <a:r>
              <a:rPr lang="en-US" altLang="ru-RU" u="sng" dirty="0"/>
              <a:t>]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BC2A6A-7780-44D5-AC5D-8BC79932D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Admin1">
            <a:hlinkClick r:id="" action="ppaction://media"/>
            <a:extLst>
              <a:ext uri="{FF2B5EF4-FFF2-40B4-BE49-F238E27FC236}">
                <a16:creationId xmlns:a16="http://schemas.microsoft.com/office/drawing/2014/main" id="{89D69B30-D533-4483-A3BF-6366C7215E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8362" y="1750219"/>
            <a:ext cx="10210800" cy="548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17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32"/>
    </mc:Choice>
    <mc:Fallback>
      <p:transition spd="slow" advTm="17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9C0FA3-8052-40F0-A771-47F22C76B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Lietotāja</a:t>
            </a:r>
            <a:r>
              <a:rPr lang="en-US" u="sng" dirty="0"/>
              <a:t> </a:t>
            </a:r>
            <a:r>
              <a:rPr lang="en-US" u="sng" dirty="0" err="1"/>
              <a:t>ekspluatācijas</a:t>
            </a:r>
            <a:r>
              <a:rPr lang="en-US" u="sng" dirty="0"/>
              <a:t> </a:t>
            </a:r>
            <a:r>
              <a:rPr lang="en-US" u="sng" dirty="0" err="1"/>
              <a:t>instrukcija</a:t>
            </a:r>
            <a:endParaRPr lang="ru-RU" u="sng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7D142B-7159-4B85-B1D8-2A258762E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976" y="1848009"/>
            <a:ext cx="11794568" cy="5544027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 err="1"/>
              <a:t>Lietotājs</a:t>
            </a:r>
            <a:r>
              <a:rPr lang="en-US" sz="3200" dirty="0"/>
              <a:t> </a:t>
            </a:r>
            <a:r>
              <a:rPr lang="en-US" sz="3200" dirty="0" err="1"/>
              <a:t>palaiž</a:t>
            </a:r>
            <a:r>
              <a:rPr lang="en-US" sz="3200" dirty="0"/>
              <a:t> </a:t>
            </a:r>
            <a:r>
              <a:rPr lang="en-US" sz="3200" dirty="0" err="1"/>
              <a:t>programmu</a:t>
            </a:r>
            <a:endParaRPr lang="lv-LV" sz="3200" dirty="0"/>
          </a:p>
          <a:p>
            <a:pPr marL="114300" indent="0">
              <a:buNone/>
            </a:pPr>
            <a:r>
              <a:rPr lang="lv-LV" sz="3200" dirty="0"/>
              <a:t>Piesakās sistēmā, izmantojot savu lietotājvārdu un paroli, ja lietotājam nav sava konta, tad viņš var reģistrēt to.</a:t>
            </a:r>
          </a:p>
          <a:p>
            <a:pPr marL="114300" indent="0">
              <a:buNone/>
            </a:pPr>
            <a:r>
              <a:rPr lang="lv-LV" sz="3200" dirty="0"/>
              <a:t>Lietotāja izvēlnē ir 5 pogas. «1. Tests» «2. Tests»  «</a:t>
            </a:r>
            <a:r>
              <a:rPr lang="lv-LV" sz="3200" dirty="0" err="1"/>
              <a:t>Help</a:t>
            </a:r>
            <a:r>
              <a:rPr lang="lv-LV" sz="3200" dirty="0"/>
              <a:t>» «</a:t>
            </a:r>
            <a:r>
              <a:rPr lang="lv-LV" sz="3200" dirty="0" err="1"/>
              <a:t>Exit</a:t>
            </a:r>
            <a:r>
              <a:rPr lang="lv-LV" sz="3200" dirty="0"/>
              <a:t>» </a:t>
            </a:r>
          </a:p>
          <a:p>
            <a:pPr marL="114300" indent="0">
              <a:buNone/>
            </a:pPr>
            <a:r>
              <a:rPr lang="lv-LV" sz="3200" dirty="0"/>
              <a:t>« Iziet no sistēmas » </a:t>
            </a:r>
          </a:p>
          <a:p>
            <a:pPr marL="114300" indent="0">
              <a:buNone/>
            </a:pPr>
            <a:r>
              <a:rPr lang="en-US" sz="3200" dirty="0" err="1"/>
              <a:t>Lietotājs</a:t>
            </a:r>
            <a:r>
              <a:rPr lang="en-US" sz="3200" dirty="0"/>
              <a:t> </a:t>
            </a:r>
            <a:r>
              <a:rPr lang="en-US" sz="3200" dirty="0" err="1"/>
              <a:t>testa</a:t>
            </a:r>
            <a:r>
              <a:rPr lang="lv-LV" sz="3200" dirty="0"/>
              <a:t>/treniņa</a:t>
            </a:r>
            <a:r>
              <a:rPr lang="en-US" sz="3200" dirty="0"/>
              <a:t> </a:t>
            </a:r>
            <a:r>
              <a:rPr lang="en-US" sz="3200" dirty="0" err="1"/>
              <a:t>izvele</a:t>
            </a:r>
            <a:r>
              <a:rPr lang="en-US" sz="3200" dirty="0"/>
              <a:t> </a:t>
            </a:r>
            <a:r>
              <a:rPr lang="en-US" sz="3200" dirty="0" err="1"/>
              <a:t>ir</a:t>
            </a:r>
            <a:r>
              <a:rPr lang="en-US" sz="3200" dirty="0"/>
              <a:t> 5 </a:t>
            </a:r>
            <a:r>
              <a:rPr lang="en-US" sz="3200" dirty="0" err="1"/>
              <a:t>pogas</a:t>
            </a:r>
            <a:r>
              <a:rPr lang="en-US" sz="3200" dirty="0"/>
              <a:t> .</a:t>
            </a:r>
            <a:r>
              <a:rPr lang="lv-LV" sz="3200" dirty="0"/>
              <a:t> «</a:t>
            </a:r>
            <a:r>
              <a:rPr lang="lv-LV" sz="3200" dirty="0" err="1"/>
              <a:t>Sakt</a:t>
            </a:r>
            <a:r>
              <a:rPr lang="lv-LV" sz="3200" dirty="0"/>
              <a:t> Testu» «</a:t>
            </a:r>
            <a:r>
              <a:rPr lang="lv-LV" sz="3200" dirty="0" err="1"/>
              <a:t>Sakt</a:t>
            </a:r>
            <a:r>
              <a:rPr lang="lv-LV" sz="3200" dirty="0"/>
              <a:t> Treniņu»</a:t>
            </a:r>
          </a:p>
          <a:p>
            <a:pPr marL="114300" indent="0">
              <a:buNone/>
            </a:pPr>
            <a:r>
              <a:rPr lang="lv-LV" sz="3200" dirty="0"/>
              <a:t>«</a:t>
            </a:r>
            <a:r>
              <a:rPr lang="lv-LV" sz="3200" dirty="0" err="1"/>
              <a:t>Help</a:t>
            </a:r>
            <a:r>
              <a:rPr lang="lv-LV" sz="3200" dirty="0"/>
              <a:t>» «</a:t>
            </a:r>
            <a:r>
              <a:rPr lang="lv-LV" sz="3200" dirty="0" err="1"/>
              <a:t>Exit</a:t>
            </a:r>
            <a:r>
              <a:rPr lang="lv-LV" sz="3200" dirty="0"/>
              <a:t>» «Iziet no sistēmas»  </a:t>
            </a:r>
          </a:p>
          <a:p>
            <a:pPr marL="114300" indent="0">
              <a:buNone/>
            </a:pPr>
            <a:r>
              <a:rPr lang="es-ES" sz="3200" dirty="0" err="1"/>
              <a:t>Lietotājs</a:t>
            </a:r>
            <a:r>
              <a:rPr lang="es-ES" sz="3200" dirty="0"/>
              <a:t> testa ir 3 </a:t>
            </a:r>
            <a:r>
              <a:rPr lang="es-ES" sz="3200" dirty="0" err="1"/>
              <a:t>pogas</a:t>
            </a:r>
            <a:r>
              <a:rPr lang="es-ES" sz="3200" dirty="0"/>
              <a:t> un 1 </a:t>
            </a:r>
            <a:r>
              <a:rPr lang="es-ES" sz="3200" dirty="0" err="1"/>
              <a:t>izvele</a:t>
            </a:r>
            <a:r>
              <a:rPr lang="es-ES" sz="3200" dirty="0"/>
              <a:t> .</a:t>
            </a:r>
            <a:r>
              <a:rPr lang="lv-LV" sz="3200" dirty="0"/>
              <a:t>«nākamais jautājums» «</a:t>
            </a:r>
            <a:r>
              <a:rPr lang="lv-LV" sz="3200" dirty="0" err="1"/>
              <a:t>Help</a:t>
            </a:r>
            <a:r>
              <a:rPr lang="lv-LV" sz="3200" dirty="0"/>
              <a:t>» «</a:t>
            </a:r>
            <a:r>
              <a:rPr lang="lv-LV" sz="3200" dirty="0" err="1"/>
              <a:t>Exit</a:t>
            </a:r>
            <a:r>
              <a:rPr lang="lv-LV" sz="3200" dirty="0"/>
              <a:t>» </a:t>
            </a:r>
            <a:r>
              <a:rPr lang="lv-LV" sz="3200" dirty="0" err="1"/>
              <a:t>Izvele</a:t>
            </a:r>
            <a:r>
              <a:rPr lang="lv-LV" sz="3200" dirty="0"/>
              <a:t>: «</a:t>
            </a:r>
            <a:r>
              <a:rPr lang="lv-LV" sz="3200" dirty="0" err="1"/>
              <a:t>Jautajumi</a:t>
            </a:r>
            <a:r>
              <a:rPr lang="lv-LV" sz="3200" dirty="0"/>
              <a:t>»</a:t>
            </a:r>
            <a:endParaRPr lang="ru-RU" sz="3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CCD560-CEA7-47C6-82A6-570023D33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61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AF2A35-3065-4454-BB6B-E3EEC111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ru-RU" u="sng" dirty="0" err="1"/>
              <a:t>Secin</a:t>
            </a:r>
            <a:r>
              <a:rPr lang="en-US" altLang="en-US" u="sng" dirty="0" err="1"/>
              <a:t>ā</a:t>
            </a:r>
            <a:r>
              <a:rPr lang="en-US" altLang="ru-RU" u="sng" dirty="0" err="1"/>
              <a:t>jumi</a:t>
            </a:r>
            <a:r>
              <a:rPr lang="en-US" altLang="ru-RU" dirty="0"/>
              <a:t>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F2879D-6963-4569-85AD-A053CCAAB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976" y="1848009"/>
            <a:ext cx="11399573" cy="6072029"/>
          </a:xfrm>
        </p:spPr>
        <p:txBody>
          <a:bodyPr>
            <a:normAutofit/>
          </a:bodyPr>
          <a:lstStyle/>
          <a:p>
            <a:r>
              <a:rPr lang="en-US" sz="3200" dirty="0" err="1"/>
              <a:t>Esmu</a:t>
            </a:r>
            <a:r>
              <a:rPr lang="en-US" sz="3200" dirty="0"/>
              <a:t> </a:t>
            </a:r>
            <a:r>
              <a:rPr lang="en-US" sz="3200" dirty="0" err="1"/>
              <a:t>izstrādājis</a:t>
            </a:r>
            <a:r>
              <a:rPr lang="en-US" sz="3200" dirty="0"/>
              <a:t> </a:t>
            </a:r>
            <a:r>
              <a:rPr lang="en-US" sz="3200" dirty="0" err="1"/>
              <a:t>testa</a:t>
            </a:r>
            <a:r>
              <a:rPr lang="en-US" sz="3200" dirty="0"/>
              <a:t> </a:t>
            </a:r>
            <a:r>
              <a:rPr lang="en-US" sz="3200" dirty="0" err="1"/>
              <a:t>programmu</a:t>
            </a:r>
            <a:r>
              <a:rPr lang="en-US" sz="3200" dirty="0"/>
              <a:t> Java </a:t>
            </a:r>
            <a:r>
              <a:rPr lang="en-US" sz="3200" dirty="0" err="1"/>
              <a:t>programmēšanas</a:t>
            </a:r>
            <a:r>
              <a:rPr lang="en-US" sz="3200" dirty="0"/>
              <a:t> </a:t>
            </a:r>
            <a:r>
              <a:rPr lang="en-US" sz="3200" dirty="0" err="1"/>
              <a:t>valodā</a:t>
            </a:r>
            <a:r>
              <a:rPr lang="en-US" sz="3200" dirty="0"/>
              <a:t> NetBeans </a:t>
            </a:r>
            <a:r>
              <a:rPr lang="en-US" sz="3200" dirty="0" err="1"/>
              <a:t>vidē</a:t>
            </a:r>
            <a:r>
              <a:rPr lang="en-US" sz="3200" dirty="0"/>
              <a:t>. </a:t>
            </a:r>
            <a:r>
              <a:rPr lang="en-US" sz="3200" dirty="0" err="1"/>
              <a:t>Šīs</a:t>
            </a:r>
            <a:r>
              <a:rPr lang="en-US" sz="3200" dirty="0"/>
              <a:t> </a:t>
            </a:r>
            <a:r>
              <a:rPr lang="en-US" sz="3200" dirty="0" err="1"/>
              <a:t>programmas</a:t>
            </a:r>
            <a:r>
              <a:rPr lang="en-US" sz="3200" dirty="0"/>
              <a:t> </a:t>
            </a:r>
            <a:r>
              <a:rPr lang="en-US" sz="3200" dirty="0" err="1"/>
              <a:t>izstrādes</a:t>
            </a:r>
            <a:r>
              <a:rPr lang="en-US" sz="3200" dirty="0"/>
              <a:t> </a:t>
            </a:r>
            <a:r>
              <a:rPr lang="en-US" sz="3200" dirty="0" err="1"/>
              <a:t>laikā</a:t>
            </a:r>
            <a:r>
              <a:rPr lang="en-US" sz="3200" dirty="0"/>
              <a:t> man </a:t>
            </a:r>
            <a:r>
              <a:rPr lang="en-US" sz="3200" dirty="0" err="1"/>
              <a:t>radās</a:t>
            </a:r>
            <a:r>
              <a:rPr lang="en-US" sz="3200" dirty="0"/>
              <a:t> </a:t>
            </a:r>
            <a:r>
              <a:rPr lang="en-US" sz="3200" dirty="0" err="1"/>
              <a:t>grūtības</a:t>
            </a:r>
            <a:r>
              <a:rPr lang="en-US" sz="3200" dirty="0"/>
              <a:t> </a:t>
            </a:r>
            <a:r>
              <a:rPr lang="en-US" sz="3200" dirty="0" err="1"/>
              <a:t>ar</a:t>
            </a:r>
            <a:r>
              <a:rPr lang="en-US" sz="3200" dirty="0"/>
              <a:t> </a:t>
            </a:r>
            <a:r>
              <a:rPr lang="en-US" sz="3200" dirty="0" err="1"/>
              <a:t>dažām</a:t>
            </a:r>
            <a:r>
              <a:rPr lang="en-US" sz="3200" dirty="0"/>
              <a:t> </a:t>
            </a:r>
            <a:r>
              <a:rPr lang="en-US" sz="3200" dirty="0" err="1"/>
              <a:t>matemātiskām</a:t>
            </a:r>
            <a:r>
              <a:rPr lang="en-US" sz="3200" dirty="0"/>
              <a:t> </a:t>
            </a:r>
            <a:r>
              <a:rPr lang="en-US" sz="3200" dirty="0" err="1"/>
              <a:t>funkcijām</a:t>
            </a:r>
            <a:r>
              <a:rPr lang="en-US" sz="3200" dirty="0"/>
              <a:t> un </a:t>
            </a:r>
            <a:r>
              <a:rPr lang="en-US" sz="3200" dirty="0" err="1"/>
              <a:t>datubāzēm</a:t>
            </a:r>
            <a:r>
              <a:rPr lang="en-US" sz="3200" dirty="0"/>
              <a:t>, </a:t>
            </a:r>
            <a:r>
              <a:rPr lang="en-US" sz="3200" dirty="0" err="1"/>
              <a:t>tāpēc</a:t>
            </a:r>
            <a:r>
              <a:rPr lang="en-US" sz="3200" dirty="0"/>
              <a:t> </a:t>
            </a:r>
            <a:r>
              <a:rPr lang="en-US" sz="3200" dirty="0" err="1"/>
              <a:t>nācās</a:t>
            </a:r>
            <a:r>
              <a:rPr lang="en-US" sz="3200" dirty="0"/>
              <a:t> </a:t>
            </a:r>
            <a:r>
              <a:rPr lang="en-US" sz="3200" dirty="0" err="1"/>
              <a:t>meklēt</a:t>
            </a:r>
            <a:r>
              <a:rPr lang="en-US" sz="3200" dirty="0"/>
              <a:t> </a:t>
            </a:r>
            <a:r>
              <a:rPr lang="en-US" sz="3200" dirty="0" err="1"/>
              <a:t>informāciju</a:t>
            </a:r>
            <a:r>
              <a:rPr lang="en-US" sz="3200" dirty="0"/>
              <a:t> </a:t>
            </a:r>
            <a:r>
              <a:rPr lang="en-US" sz="3200" dirty="0" err="1"/>
              <a:t>internetā</a:t>
            </a:r>
            <a:r>
              <a:rPr lang="en-US" sz="3200" dirty="0"/>
              <a:t>. </a:t>
            </a:r>
            <a:r>
              <a:rPr lang="en-US" sz="3200" dirty="0" err="1"/>
              <a:t>Šis</a:t>
            </a:r>
            <a:r>
              <a:rPr lang="en-US" sz="3200" dirty="0"/>
              <a:t> </a:t>
            </a:r>
            <a:r>
              <a:rPr lang="en-US" sz="3200" dirty="0" err="1"/>
              <a:t>bija</a:t>
            </a:r>
            <a:r>
              <a:rPr lang="en-US" sz="3200" dirty="0"/>
              <a:t> mans </a:t>
            </a:r>
            <a:r>
              <a:rPr lang="en-US" sz="3200" dirty="0" err="1"/>
              <a:t>pirmais</a:t>
            </a:r>
            <a:r>
              <a:rPr lang="en-US" sz="3200" dirty="0"/>
              <a:t> </a:t>
            </a:r>
            <a:r>
              <a:rPr lang="en-US" sz="3200" dirty="0" err="1"/>
              <a:t>šāda</a:t>
            </a:r>
            <a:r>
              <a:rPr lang="en-US" sz="3200" dirty="0"/>
              <a:t> </a:t>
            </a:r>
            <a:r>
              <a:rPr lang="en-US" sz="3200" dirty="0" err="1"/>
              <a:t>mēroga</a:t>
            </a:r>
            <a:r>
              <a:rPr lang="en-US" sz="3200" dirty="0"/>
              <a:t> </a:t>
            </a:r>
            <a:r>
              <a:rPr lang="en-US" sz="3200" dirty="0" err="1"/>
              <a:t>projekts</a:t>
            </a:r>
            <a:r>
              <a:rPr lang="en-US" sz="3200" dirty="0"/>
              <a:t>, un </a:t>
            </a:r>
            <a:r>
              <a:rPr lang="en-US" sz="3200" dirty="0" err="1"/>
              <a:t>iegūtā</a:t>
            </a:r>
            <a:r>
              <a:rPr lang="en-US" sz="3200" dirty="0"/>
              <a:t> </a:t>
            </a:r>
            <a:r>
              <a:rPr lang="en-US" sz="3200" dirty="0" err="1"/>
              <a:t>pieredze</a:t>
            </a:r>
            <a:r>
              <a:rPr lang="en-US" sz="3200" dirty="0"/>
              <a:t> </a:t>
            </a:r>
            <a:r>
              <a:rPr lang="en-US" sz="3200" dirty="0" err="1"/>
              <a:t>noteikti</a:t>
            </a:r>
            <a:r>
              <a:rPr lang="en-US" sz="3200" dirty="0"/>
              <a:t> </a:t>
            </a:r>
            <a:r>
              <a:rPr lang="en-US" sz="3200" dirty="0" err="1"/>
              <a:t>noderēs</a:t>
            </a:r>
            <a:r>
              <a:rPr lang="en-US" sz="3200" dirty="0"/>
              <a:t> </a:t>
            </a:r>
            <a:r>
              <a:rPr lang="en-US" sz="3200" dirty="0" err="1"/>
              <a:t>nākotnē</a:t>
            </a:r>
            <a:r>
              <a:rPr lang="en-US" sz="3200" dirty="0"/>
              <a:t>. Man </a:t>
            </a:r>
            <a:r>
              <a:rPr lang="en-US" sz="3200" dirty="0" err="1"/>
              <a:t>neizdevās</a:t>
            </a:r>
            <a:r>
              <a:rPr lang="en-US" sz="3200" dirty="0"/>
              <a:t> </a:t>
            </a:r>
            <a:r>
              <a:rPr lang="en-US" sz="3200" dirty="0" err="1"/>
              <a:t>sasniegt</a:t>
            </a:r>
            <a:r>
              <a:rPr lang="en-US" sz="3200" dirty="0"/>
              <a:t> </a:t>
            </a:r>
            <a:r>
              <a:rPr lang="en-US" sz="3200" dirty="0" err="1"/>
              <a:t>visu</a:t>
            </a:r>
            <a:r>
              <a:rPr lang="en-US" sz="3200" dirty="0"/>
              <a:t>, ko </a:t>
            </a:r>
            <a:r>
              <a:rPr lang="en-US" sz="3200" dirty="0" err="1"/>
              <a:t>vēlējos</a:t>
            </a:r>
            <a:r>
              <a:rPr lang="en-US" sz="3200" dirty="0"/>
              <a:t>, bet </a:t>
            </a:r>
            <a:r>
              <a:rPr lang="en-US" sz="3200" dirty="0" err="1"/>
              <a:t>vissvarīgākais</a:t>
            </a:r>
            <a:r>
              <a:rPr lang="en-US" sz="3200" dirty="0"/>
              <a:t> </a:t>
            </a:r>
            <a:r>
              <a:rPr lang="en-US" sz="3200" dirty="0" err="1"/>
              <a:t>ir</a:t>
            </a:r>
            <a:r>
              <a:rPr lang="en-US" sz="3200" dirty="0"/>
              <a:t> </a:t>
            </a:r>
            <a:r>
              <a:rPr lang="en-US" sz="3200" dirty="0" err="1"/>
              <a:t>tas</a:t>
            </a:r>
            <a:r>
              <a:rPr lang="en-US" sz="3200" dirty="0"/>
              <a:t>, ka mans </a:t>
            </a:r>
            <a:r>
              <a:rPr lang="en-US" sz="3200" dirty="0" err="1"/>
              <a:t>projekts</a:t>
            </a:r>
            <a:r>
              <a:rPr lang="en-US" sz="3200" dirty="0"/>
              <a:t> </a:t>
            </a:r>
            <a:r>
              <a:rPr lang="en-US" sz="3200" dirty="0" err="1"/>
              <a:t>atbilst</a:t>
            </a:r>
            <a:r>
              <a:rPr lang="en-US" sz="3200" dirty="0"/>
              <a:t> </a:t>
            </a:r>
            <a:r>
              <a:rPr lang="en-US" sz="3200" dirty="0" err="1"/>
              <a:t>visām</a:t>
            </a:r>
            <a:r>
              <a:rPr lang="en-US" sz="3200" dirty="0"/>
              <a:t> </a:t>
            </a:r>
            <a:r>
              <a:rPr lang="en-US" sz="3200" dirty="0" err="1"/>
              <a:t>prasībām</a:t>
            </a:r>
            <a:r>
              <a:rPr lang="en-US" sz="3200" dirty="0"/>
              <a:t>.</a:t>
            </a:r>
            <a:endParaRPr lang="ru-RU" sz="3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0662BD6-61E7-481D-B1B1-B1296471E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93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8B9D2-36CC-4E8E-AF1B-F522FB96B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344" y="1750219"/>
            <a:ext cx="11399573" cy="1320006"/>
          </a:xfrm>
        </p:spPr>
        <p:txBody>
          <a:bodyPr/>
          <a:lstStyle/>
          <a:p>
            <a:pPr algn="ctr"/>
            <a:r>
              <a:rPr lang="en-US" sz="7200" dirty="0" err="1"/>
              <a:t>Paldies</a:t>
            </a:r>
            <a:r>
              <a:rPr lang="en-US" sz="7200" dirty="0"/>
              <a:t> par </a:t>
            </a:r>
            <a:r>
              <a:rPr lang="en-US" sz="7200" dirty="0" err="1"/>
              <a:t>uzmanību</a:t>
            </a:r>
            <a:r>
              <a:rPr lang="en-US" sz="7200" dirty="0"/>
              <a:t>!</a:t>
            </a:r>
            <a:endParaRPr lang="ru-RU" sz="72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52DC486-3CE3-4689-9FE7-4BB4CB358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EFA5895-F091-4D5F-A3D1-4EB804B09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744" y="5698368"/>
            <a:ext cx="7149206" cy="1650794"/>
          </a:xfrm>
        </p:spPr>
      </p:pic>
    </p:spTree>
    <p:extLst>
      <p:ext uri="{BB962C8B-B14F-4D97-AF65-F5344CB8AC3E}">
        <p14:creationId xmlns:p14="http://schemas.microsoft.com/office/powerpoint/2010/main" val="55995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 err="1"/>
              <a:t>Uzdevums</a:t>
            </a:r>
            <a:endParaRPr lang="lv-LV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altLang="ru-RU" sz="3200" dirty="0" err="1"/>
              <a:t>Izveidots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projekts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ar</a:t>
            </a:r>
            <a:r>
              <a:rPr lang="en-US" altLang="ru-RU" sz="3200" dirty="0"/>
              <a:t> java </a:t>
            </a:r>
            <a:r>
              <a:rPr lang="lv-LV" altLang="ru-RU" sz="3200" dirty="0"/>
              <a:t>programmēšanas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valoda</a:t>
            </a:r>
            <a:r>
              <a:rPr lang="en-US" altLang="ru-RU" sz="3200" dirty="0"/>
              <a:t>, NetBeans </a:t>
            </a:r>
            <a:r>
              <a:rPr lang="en-US" altLang="ru-RU" sz="3200" dirty="0" err="1"/>
              <a:t>vid</a:t>
            </a:r>
            <a:r>
              <a:rPr lang="en-US" altLang="en-US" sz="3200" dirty="0" err="1"/>
              <a:t>ē</a:t>
            </a:r>
            <a:r>
              <a:rPr lang="ru-RU" altLang="en-US" sz="3200" dirty="0"/>
              <a:t> </a:t>
            </a:r>
            <a:r>
              <a:rPr lang="en-US" altLang="en-US" sz="3200" dirty="0"/>
              <a:t>,</a:t>
            </a:r>
            <a:r>
              <a:rPr lang="en-US" altLang="ru-RU" sz="3200" dirty="0"/>
              <a:t> </a:t>
            </a:r>
            <a:r>
              <a:rPr lang="en-US" altLang="ru-RU" sz="3200" dirty="0" err="1"/>
              <a:t>kurš</a:t>
            </a:r>
            <a:r>
              <a:rPr lang="en-US" altLang="ru-RU" sz="3200" dirty="0"/>
              <a:t> </a:t>
            </a:r>
            <a:r>
              <a:rPr lang="en-US" altLang="ru-RU" sz="3200" dirty="0" err="1"/>
              <a:t>paredzēts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testēšanas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sistēmas</a:t>
            </a:r>
            <a:r>
              <a:rPr lang="en-US" altLang="ru-RU" sz="3200" dirty="0"/>
              <a:t> </a:t>
            </a:r>
            <a:r>
              <a:rPr lang="en-US" altLang="ru-RU" sz="3200" dirty="0" err="1"/>
              <a:t>izveidošanai</a:t>
            </a:r>
            <a:r>
              <a:rPr lang="en-US" altLang="ru-RU" sz="3200" dirty="0"/>
              <a:t>. </a:t>
            </a:r>
            <a:r>
              <a:rPr lang="en-US" altLang="ru-RU" sz="3200" dirty="0" err="1"/>
              <a:t>Izstrādāta</a:t>
            </a:r>
            <a:r>
              <a:rPr lang="en-US" altLang="ru-RU" sz="3200" dirty="0"/>
              <a:t>  p</a:t>
            </a:r>
            <a:r>
              <a:rPr lang="lv-LV" altLang="ru-RU" sz="3200" dirty="0" err="1"/>
              <a:t>rogramma</a:t>
            </a:r>
            <a:r>
              <a:rPr lang="lv-LV" altLang="ru-RU" sz="3200" dirty="0"/>
              <a:t> ļaus ievadīt, apstrādāt un izvadīt informāciju atbilstoši uzdevumam.</a:t>
            </a:r>
            <a:endParaRPr lang="en-US" altLang="ru-RU" sz="3200" dirty="0"/>
          </a:p>
          <a:p>
            <a:endParaRPr lang="lv-LV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FD174C-8548-494E-8F5A-CA6C94CB7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940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0144" y="835819"/>
            <a:ext cx="7620000" cy="1143000"/>
          </a:xfrm>
        </p:spPr>
        <p:txBody>
          <a:bodyPr/>
          <a:lstStyle/>
          <a:p>
            <a:r>
              <a:rPr lang="lv-LV" u="sng" dirty="0"/>
              <a:t>Sistēmas funkcionālās prasības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“Ielogoties sistēmā”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“Reģistrēties sistēmā”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“Sākt testu”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“Pildīt testu”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“Atbildēt uz testa jautājumu”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“Parādīt rezultātu”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b="1" dirty="0"/>
              <a:t>Funkcija</a:t>
            </a:r>
            <a:r>
              <a:rPr lang="lv-LV" sz="3200" dirty="0"/>
              <a:t> “</a:t>
            </a:r>
            <a:r>
              <a:rPr lang="lv-LV" sz="3200" dirty="0" err="1"/>
              <a:t>Salidzini</a:t>
            </a:r>
            <a:r>
              <a:rPr lang="lv-LV" sz="3200" dirty="0"/>
              <a:t> </a:t>
            </a:r>
            <a:r>
              <a:rPr lang="lv-LV" sz="3200" dirty="0" err="1"/>
              <a:t>Rezultatie</a:t>
            </a:r>
            <a:r>
              <a:rPr lang="lv-LV" sz="3200" dirty="0"/>
              <a:t> ar </a:t>
            </a:r>
            <a:r>
              <a:rPr lang="lv-LV" sz="3200" dirty="0" err="1"/>
              <a:t>Videjie</a:t>
            </a:r>
            <a:r>
              <a:rPr lang="lv-LV" sz="3200" dirty="0"/>
              <a:t>”</a:t>
            </a:r>
          </a:p>
          <a:p>
            <a:endParaRPr lang="lv-LV" sz="3200" b="1" dirty="0"/>
          </a:p>
          <a:p>
            <a:endParaRPr lang="lv-LV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32845E-AA98-4BC4-90CC-52BAF09F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40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0144" y="805657"/>
            <a:ext cx="7924800" cy="1143000"/>
          </a:xfrm>
        </p:spPr>
        <p:txBody>
          <a:bodyPr/>
          <a:lstStyle/>
          <a:p>
            <a:r>
              <a:rPr lang="lv-LV" u="sng" dirty="0"/>
              <a:t>Sistēmas funkcionālās prasības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0144" y="2131219"/>
            <a:ext cx="7848600" cy="4800600"/>
          </a:xfrm>
        </p:spPr>
        <p:txBody>
          <a:bodyPr/>
          <a:lstStyle/>
          <a:p>
            <a:pPr marL="628650" indent="-514350">
              <a:buFont typeface="+mj-lt"/>
              <a:buAutoNum type="arabicParenR" startAt="8"/>
            </a:pPr>
            <a:r>
              <a:rPr lang="lv-LV" sz="3200" b="1" dirty="0"/>
              <a:t>Funkcija</a:t>
            </a:r>
            <a:r>
              <a:rPr lang="lv-LV" sz="3200" dirty="0"/>
              <a:t> “</a:t>
            </a:r>
            <a:r>
              <a:rPr lang="en-GB" sz="3200" dirty="0"/>
              <a:t>I</a:t>
            </a:r>
            <a:r>
              <a:rPr lang="lv-LV" sz="3200" dirty="0" err="1"/>
              <a:t>espēja</a:t>
            </a:r>
            <a:r>
              <a:rPr lang="lv-LV" sz="3200" dirty="0"/>
              <a:t> apskatīt pareizās atbildes”</a:t>
            </a:r>
          </a:p>
          <a:p>
            <a:pPr marL="628650" indent="-514350">
              <a:buFont typeface="+mj-lt"/>
              <a:buAutoNum type="arabicParenR" startAt="8"/>
            </a:pPr>
            <a:r>
              <a:rPr lang="lv-LV" sz="3200" b="1" dirty="0"/>
              <a:t>Funkcija</a:t>
            </a:r>
            <a:r>
              <a:rPr lang="lv-LV" sz="3200" dirty="0"/>
              <a:t> “</a:t>
            </a:r>
            <a:r>
              <a:rPr lang="lv-LV" sz="3200" dirty="0" err="1"/>
              <a:t>Skolotajs</a:t>
            </a:r>
            <a:r>
              <a:rPr lang="lv-LV" sz="3200" dirty="0"/>
              <a:t> var apskatīt visu skolēnu atzīmes”</a:t>
            </a:r>
          </a:p>
          <a:p>
            <a:pPr marL="628650" indent="-514350">
              <a:buFont typeface="+mj-lt"/>
              <a:buAutoNum type="arabicParenR" startAt="8"/>
            </a:pPr>
            <a:r>
              <a:rPr lang="lv-LV" sz="3200" b="1" dirty="0"/>
              <a:t>  Funkcija</a:t>
            </a:r>
            <a:r>
              <a:rPr lang="lv-LV" sz="3200" dirty="0"/>
              <a:t> “Iespēja</a:t>
            </a:r>
            <a:r>
              <a:rPr lang="ru-RU" sz="3200" dirty="0"/>
              <a:t> </a:t>
            </a:r>
            <a:r>
              <a:rPr lang="ru-RU" sz="3200" dirty="0" err="1"/>
              <a:t>Treni</a:t>
            </a:r>
            <a:r>
              <a:rPr lang="en-GB" sz="3200" dirty="0" err="1"/>
              <a:t>eties</a:t>
            </a:r>
            <a:r>
              <a:rPr lang="lv-LV" sz="3200" dirty="0"/>
              <a:t>”</a:t>
            </a:r>
          </a:p>
          <a:p>
            <a:pPr marL="628650" indent="-514350">
              <a:buFont typeface="+mj-lt"/>
              <a:buAutoNum type="arabicParenR" startAt="8"/>
            </a:pPr>
            <a:r>
              <a:rPr lang="lv-LV" sz="3200" b="1" dirty="0"/>
              <a:t>  Funkcija</a:t>
            </a:r>
            <a:r>
              <a:rPr lang="lv-LV" sz="3200" dirty="0"/>
              <a:t> “Palīdzība”</a:t>
            </a:r>
          </a:p>
          <a:p>
            <a:endParaRPr lang="lv-LV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DD167F-1949-4E45-ABEC-934FBD227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0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3944" y="805657"/>
            <a:ext cx="8305800" cy="1143000"/>
          </a:xfrm>
        </p:spPr>
        <p:txBody>
          <a:bodyPr/>
          <a:lstStyle/>
          <a:p>
            <a:r>
              <a:rPr lang="lv-LV" u="sng" dirty="0"/>
              <a:t>Sistēmas nefunkcionālās prasības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944" y="2131219"/>
            <a:ext cx="7924800" cy="4800600"/>
          </a:xfrm>
        </p:spPr>
        <p:txBody>
          <a:bodyPr/>
          <a:lstStyle/>
          <a:p>
            <a:pPr marL="628650" indent="-514350">
              <a:buFont typeface="+mj-lt"/>
              <a:buAutoNum type="arabicParenR"/>
            </a:pPr>
            <a:r>
              <a:rPr lang="lv-LV" sz="3200" dirty="0"/>
              <a:t>SISTĒMAS SASKARNE IR LATVIEŠU VALODĀ. 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dirty="0"/>
              <a:t>LIETOTĀJAM NAV VECUMA IEROBEŽOJUMU.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dirty="0"/>
              <a:t>EKRĀNA FORMĀTI: 800X600</a:t>
            </a:r>
          </a:p>
          <a:p>
            <a:pPr marL="628650" indent="-514350">
              <a:buFont typeface="+mj-lt"/>
              <a:buAutoNum type="arabicParenR"/>
            </a:pPr>
            <a:r>
              <a:rPr lang="lv-LV" sz="3200" dirty="0"/>
              <a:t>PROGRAMMA IR PAREDZĒTA VIENAM LIETOTĀJAM, KAS SAPROT LATVIEŠU VALODU. </a:t>
            </a:r>
          </a:p>
          <a:p>
            <a:endParaRPr lang="lv-LV" sz="3200" dirty="0"/>
          </a:p>
          <a:p>
            <a:endParaRPr lang="lv-LV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9AFDA2-478F-4A61-8C40-628A4A709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62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1930" y="805657"/>
            <a:ext cx="8177814" cy="1143000"/>
          </a:xfrm>
        </p:spPr>
        <p:txBody>
          <a:bodyPr/>
          <a:lstStyle/>
          <a:p>
            <a:pPr algn="ctr"/>
            <a:r>
              <a:rPr lang="en-US" u="sng" dirty="0" err="1"/>
              <a:t>Klašu</a:t>
            </a:r>
            <a:r>
              <a:rPr lang="en-US" u="sng" dirty="0"/>
              <a:t> </a:t>
            </a:r>
            <a:r>
              <a:rPr lang="en-US" u="sng" dirty="0" err="1"/>
              <a:t>diagramma</a:t>
            </a:r>
            <a:r>
              <a:rPr lang="en-US" u="sng" dirty="0"/>
              <a:t> </a:t>
            </a:r>
            <a:endParaRPr lang="lv-LV" u="sng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51C5428-B7C4-434A-8036-4BF6B1858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144" y="2046751"/>
            <a:ext cx="7417540" cy="5067630"/>
          </a:xfrm>
        </p:spPr>
      </p:pic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D3D8A2F-A127-427E-BF19-3A7579ECE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5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2144" y="-154059"/>
            <a:ext cx="6078491" cy="1143000"/>
          </a:xfrm>
        </p:spPr>
        <p:txBody>
          <a:bodyPr/>
          <a:lstStyle/>
          <a:p>
            <a:r>
              <a:rPr lang="lv-LV" u="sng" dirty="0"/>
              <a:t>Reģistrācijas </a:t>
            </a:r>
            <a:r>
              <a:rPr lang="en-US" u="sng" dirty="0" err="1"/>
              <a:t>blokshēma</a:t>
            </a:r>
            <a:endParaRPr lang="lv-LV" u="sng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444A11B4-73AF-49A0-AF95-CC86F3DD736B}"/>
              </a:ext>
            </a:extLst>
          </p:cNvPr>
          <p:cNvSpPr/>
          <p:nvPr/>
        </p:nvSpPr>
        <p:spPr>
          <a:xfrm>
            <a:off x="1205557" y="730665"/>
            <a:ext cx="1895763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Sākums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6" name="Параллелограмм 5">
            <a:extLst>
              <a:ext uri="{FF2B5EF4-FFF2-40B4-BE49-F238E27FC236}">
                <a16:creationId xmlns:a16="http://schemas.microsoft.com/office/drawing/2014/main" id="{1DE67170-601C-47A0-80EE-E57C46635648}"/>
              </a:ext>
            </a:extLst>
          </p:cNvPr>
          <p:cNvSpPr/>
          <p:nvPr/>
        </p:nvSpPr>
        <p:spPr>
          <a:xfrm>
            <a:off x="819936" y="1413952"/>
            <a:ext cx="2667000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Lietotājs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ievada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šādus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datus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Vārds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Uzvārds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Lietotājvārds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:, Parole un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atkārto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paroli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D6715FE9-2DB6-4D6B-84DD-D1C4966A8A56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2153436" y="1177429"/>
            <a:ext cx="2" cy="23652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Блок-схема: решение 9">
            <a:extLst>
              <a:ext uri="{FF2B5EF4-FFF2-40B4-BE49-F238E27FC236}">
                <a16:creationId xmlns:a16="http://schemas.microsoft.com/office/drawing/2014/main" id="{864D4F37-DD11-42F8-B5CE-7A76BC2F5E36}"/>
              </a:ext>
            </a:extLst>
          </p:cNvPr>
          <p:cNvSpPr/>
          <p:nvPr/>
        </p:nvSpPr>
        <p:spPr>
          <a:xfrm>
            <a:off x="3067844" y="1952425"/>
            <a:ext cx="2667000" cy="786717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Pārbauda, vai visi lauki ir aizpildīti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3" name="Блок-схема: решение 12">
            <a:extLst>
              <a:ext uri="{FF2B5EF4-FFF2-40B4-BE49-F238E27FC236}">
                <a16:creationId xmlns:a16="http://schemas.microsoft.com/office/drawing/2014/main" id="{BC374E4F-6617-45C8-A8E8-5369AD9E1CCC}"/>
              </a:ext>
            </a:extLst>
          </p:cNvPr>
          <p:cNvSpPr/>
          <p:nvPr/>
        </p:nvSpPr>
        <p:spPr>
          <a:xfrm>
            <a:off x="4478358" y="2480875"/>
            <a:ext cx="2667000" cy="786717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Pārbauda lietotājvārda garumu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4" name="Блок-схема: решение 13">
            <a:extLst>
              <a:ext uri="{FF2B5EF4-FFF2-40B4-BE49-F238E27FC236}">
                <a16:creationId xmlns:a16="http://schemas.microsoft.com/office/drawing/2014/main" id="{8C5FB4FC-D78A-4016-B9F5-DB163913E593}"/>
              </a:ext>
            </a:extLst>
          </p:cNvPr>
          <p:cNvSpPr/>
          <p:nvPr/>
        </p:nvSpPr>
        <p:spPr>
          <a:xfrm>
            <a:off x="5835555" y="3009325"/>
            <a:ext cx="2667000" cy="786717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Pārbauda paroles garumu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6" name="Блок-схема: решение 15">
            <a:extLst>
              <a:ext uri="{FF2B5EF4-FFF2-40B4-BE49-F238E27FC236}">
                <a16:creationId xmlns:a16="http://schemas.microsoft.com/office/drawing/2014/main" id="{C348462F-C8EC-47D9-AF7C-624F2F957FE1}"/>
              </a:ext>
            </a:extLst>
          </p:cNvPr>
          <p:cNvSpPr/>
          <p:nvPr/>
        </p:nvSpPr>
        <p:spPr>
          <a:xfrm>
            <a:off x="7192752" y="3579713"/>
            <a:ext cx="2667000" cy="786717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Salīdzina paroles laukus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20" name="Соединитель: уступ 19">
            <a:extLst>
              <a:ext uri="{FF2B5EF4-FFF2-40B4-BE49-F238E27FC236}">
                <a16:creationId xmlns:a16="http://schemas.microsoft.com/office/drawing/2014/main" id="{A9270CAF-3815-4628-AC63-508BE251A86C}"/>
              </a:ext>
            </a:extLst>
          </p:cNvPr>
          <p:cNvCxnSpPr>
            <a:stCxn id="10" idx="3"/>
            <a:endCxn id="13" idx="0"/>
          </p:cNvCxnSpPr>
          <p:nvPr/>
        </p:nvCxnSpPr>
        <p:spPr>
          <a:xfrm>
            <a:off x="5734844" y="2345784"/>
            <a:ext cx="77014" cy="135091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Соединитель: уступ 23">
            <a:extLst>
              <a:ext uri="{FF2B5EF4-FFF2-40B4-BE49-F238E27FC236}">
                <a16:creationId xmlns:a16="http://schemas.microsoft.com/office/drawing/2014/main" id="{85848324-AEC1-4F98-9ABC-D816B6E0D906}"/>
              </a:ext>
            </a:extLst>
          </p:cNvPr>
          <p:cNvCxnSpPr>
            <a:stCxn id="13" idx="3"/>
            <a:endCxn id="14" idx="0"/>
          </p:cNvCxnSpPr>
          <p:nvPr/>
        </p:nvCxnSpPr>
        <p:spPr>
          <a:xfrm>
            <a:off x="7145358" y="2874234"/>
            <a:ext cx="23697" cy="135091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Соединитель: уступ 25">
            <a:extLst>
              <a:ext uri="{FF2B5EF4-FFF2-40B4-BE49-F238E27FC236}">
                <a16:creationId xmlns:a16="http://schemas.microsoft.com/office/drawing/2014/main" id="{504DCBF4-5960-49EB-A743-133CB0D6C89A}"/>
              </a:ext>
            </a:extLst>
          </p:cNvPr>
          <p:cNvCxnSpPr>
            <a:stCxn id="14" idx="3"/>
            <a:endCxn id="16" idx="0"/>
          </p:cNvCxnSpPr>
          <p:nvPr/>
        </p:nvCxnSpPr>
        <p:spPr>
          <a:xfrm>
            <a:off x="8502555" y="3402684"/>
            <a:ext cx="23697" cy="177029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Блок-схема: решение 26">
            <a:extLst>
              <a:ext uri="{FF2B5EF4-FFF2-40B4-BE49-F238E27FC236}">
                <a16:creationId xmlns:a16="http://schemas.microsoft.com/office/drawing/2014/main" id="{F470FEB9-EFEF-4FD4-BFC6-C1BE6AE89DAA}"/>
              </a:ext>
            </a:extLst>
          </p:cNvPr>
          <p:cNvSpPr/>
          <p:nvPr/>
        </p:nvSpPr>
        <p:spPr>
          <a:xfrm>
            <a:off x="8532915" y="4117759"/>
            <a:ext cx="2667000" cy="786717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Pārbauda, vai lietotājvārds jau eksistē failā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39" name="Соединитель: уступ 38">
            <a:extLst>
              <a:ext uri="{FF2B5EF4-FFF2-40B4-BE49-F238E27FC236}">
                <a16:creationId xmlns:a16="http://schemas.microsoft.com/office/drawing/2014/main" id="{4D7A5430-5EE1-40DC-B80C-B0A7F3E747AA}"/>
              </a:ext>
            </a:extLst>
          </p:cNvPr>
          <p:cNvCxnSpPr>
            <a:stCxn id="16" idx="3"/>
            <a:endCxn id="27" idx="0"/>
          </p:cNvCxnSpPr>
          <p:nvPr/>
        </p:nvCxnSpPr>
        <p:spPr>
          <a:xfrm>
            <a:off x="9859752" y="3973072"/>
            <a:ext cx="6663" cy="144687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Блок-схема: решение 41">
            <a:extLst>
              <a:ext uri="{FF2B5EF4-FFF2-40B4-BE49-F238E27FC236}">
                <a16:creationId xmlns:a16="http://schemas.microsoft.com/office/drawing/2014/main" id="{50B95ED9-A871-418C-B431-FFB0BB5A4705}"/>
              </a:ext>
            </a:extLst>
          </p:cNvPr>
          <p:cNvSpPr/>
          <p:nvPr/>
        </p:nvSpPr>
        <p:spPr>
          <a:xfrm>
            <a:off x="8903807" y="4904476"/>
            <a:ext cx="3697495" cy="872149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Saglabā datus failā "LoginPassword.txt"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44" name="Соединитель: уступ 43">
            <a:extLst>
              <a:ext uri="{FF2B5EF4-FFF2-40B4-BE49-F238E27FC236}">
                <a16:creationId xmlns:a16="http://schemas.microsoft.com/office/drawing/2014/main" id="{353AD2C6-AEF6-41AB-9583-D25013365D01}"/>
              </a:ext>
            </a:extLst>
          </p:cNvPr>
          <p:cNvCxnSpPr>
            <a:cxnSpLocks/>
            <a:stCxn id="27" idx="3"/>
            <a:endCxn id="42" idx="0"/>
          </p:cNvCxnSpPr>
          <p:nvPr/>
        </p:nvCxnSpPr>
        <p:spPr>
          <a:xfrm flipH="1">
            <a:off x="10752555" y="4511118"/>
            <a:ext cx="447360" cy="393358"/>
          </a:xfrm>
          <a:prstGeom prst="bentConnector4">
            <a:avLst>
              <a:gd name="adj1" fmla="val -33644"/>
              <a:gd name="adj2" fmla="val 71733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Параллелограмм 44">
            <a:extLst>
              <a:ext uri="{FF2B5EF4-FFF2-40B4-BE49-F238E27FC236}">
                <a16:creationId xmlns:a16="http://schemas.microsoft.com/office/drawing/2014/main" id="{E3C2E45B-184F-47C0-A843-6ABBE8D60A9C}"/>
              </a:ext>
            </a:extLst>
          </p:cNvPr>
          <p:cNvSpPr/>
          <p:nvPr/>
        </p:nvSpPr>
        <p:spPr>
          <a:xfrm>
            <a:off x="9260635" y="5945527"/>
            <a:ext cx="3083018" cy="611080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Parāda "Jūsu konts ir saglabāts" ziņojumu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Параллелограмм 57">
            <a:extLst>
              <a:ext uri="{FF2B5EF4-FFF2-40B4-BE49-F238E27FC236}">
                <a16:creationId xmlns:a16="http://schemas.microsoft.com/office/drawing/2014/main" id="{CB031148-1C86-4602-B0A6-0E6D39851130}"/>
              </a:ext>
            </a:extLst>
          </p:cNvPr>
          <p:cNvSpPr/>
          <p:nvPr/>
        </p:nvSpPr>
        <p:spPr>
          <a:xfrm>
            <a:off x="9192194" y="6716832"/>
            <a:ext cx="3083018" cy="707664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Pārslēdzas uz skolotāja vai skolēna sākuma logu atkarībā no izvēlētās lomas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8CFBA2CF-D0C9-41CC-9161-8DC507EDDB42}"/>
              </a:ext>
            </a:extLst>
          </p:cNvPr>
          <p:cNvCxnSpPr>
            <a:cxnSpLocks/>
            <a:stCxn id="45" idx="3"/>
            <a:endCxn id="58" idx="0"/>
          </p:cNvCxnSpPr>
          <p:nvPr/>
        </p:nvCxnSpPr>
        <p:spPr>
          <a:xfrm>
            <a:off x="10725759" y="6556607"/>
            <a:ext cx="7944" cy="1602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Соединитель: уступ 82">
            <a:extLst>
              <a:ext uri="{FF2B5EF4-FFF2-40B4-BE49-F238E27FC236}">
                <a16:creationId xmlns:a16="http://schemas.microsoft.com/office/drawing/2014/main" id="{C4B9D696-E8EB-45AD-BC34-1FD94D5C18B7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3388596" y="1807311"/>
            <a:ext cx="1012748" cy="145114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5" name="Прямоугольник: скругленные углы 134">
            <a:extLst>
              <a:ext uri="{FF2B5EF4-FFF2-40B4-BE49-F238E27FC236}">
                <a16:creationId xmlns:a16="http://schemas.microsoft.com/office/drawing/2014/main" id="{3014F398-C977-4DA6-96E7-6CA7A6D449A4}"/>
              </a:ext>
            </a:extLst>
          </p:cNvPr>
          <p:cNvSpPr/>
          <p:nvPr/>
        </p:nvSpPr>
        <p:spPr>
          <a:xfrm>
            <a:off x="9785821" y="7530309"/>
            <a:ext cx="1895763" cy="35249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Beigas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137" name="Прямая со стрелкой 136">
            <a:extLst>
              <a:ext uri="{FF2B5EF4-FFF2-40B4-BE49-F238E27FC236}">
                <a16:creationId xmlns:a16="http://schemas.microsoft.com/office/drawing/2014/main" id="{C9B0E93C-4000-4401-932D-1671C6427021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10725759" y="5776625"/>
            <a:ext cx="26796" cy="24672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9" name="Прямая со стрелкой 138">
            <a:extLst>
              <a:ext uri="{FF2B5EF4-FFF2-40B4-BE49-F238E27FC236}">
                <a16:creationId xmlns:a16="http://schemas.microsoft.com/office/drawing/2014/main" id="{9DF44F45-3217-4E3D-86EB-62756FAC1DCD}"/>
              </a:ext>
            </a:extLst>
          </p:cNvPr>
          <p:cNvCxnSpPr>
            <a:stCxn id="58" idx="4"/>
            <a:endCxn id="135" idx="0"/>
          </p:cNvCxnSpPr>
          <p:nvPr/>
        </p:nvCxnSpPr>
        <p:spPr>
          <a:xfrm>
            <a:off x="10733703" y="7424496"/>
            <a:ext cx="0" cy="105813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1" name="Параллелограмм 140">
            <a:extLst>
              <a:ext uri="{FF2B5EF4-FFF2-40B4-BE49-F238E27FC236}">
                <a16:creationId xmlns:a16="http://schemas.microsoft.com/office/drawing/2014/main" id="{2E229748-C4D2-4BC3-9E8D-6700FAA75ABE}"/>
              </a:ext>
            </a:extLst>
          </p:cNvPr>
          <p:cNvSpPr/>
          <p:nvPr/>
        </p:nvSpPr>
        <p:spPr>
          <a:xfrm>
            <a:off x="276319" y="2770795"/>
            <a:ext cx="3547137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"Pirms testa sākšanas jums ir jāreģistrējas."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2" name="Параллелограмм 141">
            <a:extLst>
              <a:ext uri="{FF2B5EF4-FFF2-40B4-BE49-F238E27FC236}">
                <a16:creationId xmlns:a16="http://schemas.microsoft.com/office/drawing/2014/main" id="{99FCA408-ECF6-4A79-8D15-3EC8BB115839}"/>
              </a:ext>
            </a:extLst>
          </p:cNvPr>
          <p:cNvSpPr/>
          <p:nvPr/>
        </p:nvSpPr>
        <p:spPr>
          <a:xfrm>
            <a:off x="954918" y="3652056"/>
            <a:ext cx="3547137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"Lietotājvārdam jābūt no 3 līdz 15 rakstzīmēm."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3" name="Параллелограмм 142">
            <a:extLst>
              <a:ext uri="{FF2B5EF4-FFF2-40B4-BE49-F238E27FC236}">
                <a16:creationId xmlns:a16="http://schemas.microsoft.com/office/drawing/2014/main" id="{3A01C4E8-53C8-409A-9F54-A35117BF7FA5}"/>
              </a:ext>
            </a:extLst>
          </p:cNvPr>
          <p:cNvSpPr/>
          <p:nvPr/>
        </p:nvSpPr>
        <p:spPr>
          <a:xfrm>
            <a:off x="2049887" y="4557762"/>
            <a:ext cx="3547137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"Parolei jābūt no 3 līdz 15 rakstzīmēm."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4" name="Параллелограмм 143">
            <a:extLst>
              <a:ext uri="{FF2B5EF4-FFF2-40B4-BE49-F238E27FC236}">
                <a16:creationId xmlns:a16="http://schemas.microsoft.com/office/drawing/2014/main" id="{04BFDFA5-1F53-413D-AE98-86C4D91E0754}"/>
              </a:ext>
            </a:extLst>
          </p:cNvPr>
          <p:cNvSpPr/>
          <p:nvPr/>
        </p:nvSpPr>
        <p:spPr>
          <a:xfrm>
            <a:off x="2923487" y="5423067"/>
            <a:ext cx="3547137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"Parole un Parole (atkārtoti) laukam jābūt vienādiem!"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5" name="Параллелограмм 144">
            <a:extLst>
              <a:ext uri="{FF2B5EF4-FFF2-40B4-BE49-F238E27FC236}">
                <a16:creationId xmlns:a16="http://schemas.microsoft.com/office/drawing/2014/main" id="{63B074FD-4CAC-45ED-BFAB-CBAFADC543EF}"/>
              </a:ext>
            </a:extLst>
          </p:cNvPr>
          <p:cNvSpPr/>
          <p:nvPr/>
        </p:nvSpPr>
        <p:spPr>
          <a:xfrm>
            <a:off x="3909241" y="6323473"/>
            <a:ext cx="3547137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"Šis lietotājvārds jau eksistē. Lūdzu, izvēlieties citu."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147" name="Соединитель: уступ 146">
            <a:extLst>
              <a:ext uri="{FF2B5EF4-FFF2-40B4-BE49-F238E27FC236}">
                <a16:creationId xmlns:a16="http://schemas.microsoft.com/office/drawing/2014/main" id="{A01EDD39-9439-4216-9B9C-1F534086E56F}"/>
              </a:ext>
            </a:extLst>
          </p:cNvPr>
          <p:cNvCxnSpPr>
            <a:stCxn id="10" idx="2"/>
            <a:endCxn id="141" idx="2"/>
          </p:cNvCxnSpPr>
          <p:nvPr/>
        </p:nvCxnSpPr>
        <p:spPr>
          <a:xfrm rot="5400000">
            <a:off x="3850724" y="2613534"/>
            <a:ext cx="425012" cy="676228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Соединитель: уступ 148">
            <a:extLst>
              <a:ext uri="{FF2B5EF4-FFF2-40B4-BE49-F238E27FC236}">
                <a16:creationId xmlns:a16="http://schemas.microsoft.com/office/drawing/2014/main" id="{2F063240-5E3C-4C77-914F-D14AFB14AF45}"/>
              </a:ext>
            </a:extLst>
          </p:cNvPr>
          <p:cNvCxnSpPr>
            <a:stCxn id="13" idx="2"/>
            <a:endCxn id="142" idx="2"/>
          </p:cNvCxnSpPr>
          <p:nvPr/>
        </p:nvCxnSpPr>
        <p:spPr>
          <a:xfrm rot="5400000">
            <a:off x="4718876" y="2952432"/>
            <a:ext cx="777823" cy="1408143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Соединитель: уступ 150">
            <a:extLst>
              <a:ext uri="{FF2B5EF4-FFF2-40B4-BE49-F238E27FC236}">
                <a16:creationId xmlns:a16="http://schemas.microsoft.com/office/drawing/2014/main" id="{7306A1A7-3F89-4068-A7EA-A99ED0B38179}"/>
              </a:ext>
            </a:extLst>
          </p:cNvPr>
          <p:cNvCxnSpPr>
            <a:stCxn id="14" idx="2"/>
            <a:endCxn id="143" idx="2"/>
          </p:cNvCxnSpPr>
          <p:nvPr/>
        </p:nvCxnSpPr>
        <p:spPr>
          <a:xfrm rot="5400000">
            <a:off x="5756331" y="3538396"/>
            <a:ext cx="1155079" cy="1670371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Соединитель: уступ 152">
            <a:extLst>
              <a:ext uri="{FF2B5EF4-FFF2-40B4-BE49-F238E27FC236}">
                <a16:creationId xmlns:a16="http://schemas.microsoft.com/office/drawing/2014/main" id="{6F8F6A02-7460-4990-AC1D-F6870D055ACD}"/>
              </a:ext>
            </a:extLst>
          </p:cNvPr>
          <p:cNvCxnSpPr>
            <a:stCxn id="16" idx="2"/>
            <a:endCxn id="144" idx="2"/>
          </p:cNvCxnSpPr>
          <p:nvPr/>
        </p:nvCxnSpPr>
        <p:spPr>
          <a:xfrm rot="5400000">
            <a:off x="6724270" y="4014444"/>
            <a:ext cx="1449996" cy="2153968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5" name="Соединитель: уступ 164">
            <a:extLst>
              <a:ext uri="{FF2B5EF4-FFF2-40B4-BE49-F238E27FC236}">
                <a16:creationId xmlns:a16="http://schemas.microsoft.com/office/drawing/2014/main" id="{B79BACC5-53F5-484C-B2DF-B98C1993ECF9}"/>
              </a:ext>
            </a:extLst>
          </p:cNvPr>
          <p:cNvCxnSpPr>
            <a:cxnSpLocks/>
            <a:stCxn id="27" idx="2"/>
            <a:endCxn id="145" idx="2"/>
          </p:cNvCxnSpPr>
          <p:nvPr/>
        </p:nvCxnSpPr>
        <p:spPr>
          <a:xfrm rot="5400000">
            <a:off x="7706049" y="4556466"/>
            <a:ext cx="1812356" cy="2508377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Соединитель: уступ 173">
            <a:extLst>
              <a:ext uri="{FF2B5EF4-FFF2-40B4-BE49-F238E27FC236}">
                <a16:creationId xmlns:a16="http://schemas.microsoft.com/office/drawing/2014/main" id="{E92A92F6-420D-45C9-A212-2E8C4FFA9C23}"/>
              </a:ext>
            </a:extLst>
          </p:cNvPr>
          <p:cNvCxnSpPr>
            <a:stCxn id="141" idx="5"/>
            <a:endCxn id="5" idx="1"/>
          </p:cNvCxnSpPr>
          <p:nvPr/>
        </p:nvCxnSpPr>
        <p:spPr>
          <a:xfrm rot="10800000" flipH="1">
            <a:off x="374659" y="954048"/>
            <a:ext cx="830898" cy="2210106"/>
          </a:xfrm>
          <a:prstGeom prst="bentConnector3">
            <a:avLst>
              <a:gd name="adj1" fmla="val -3934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Соединитель: уступ 175">
            <a:extLst>
              <a:ext uri="{FF2B5EF4-FFF2-40B4-BE49-F238E27FC236}">
                <a16:creationId xmlns:a16="http://schemas.microsoft.com/office/drawing/2014/main" id="{442F77C1-DD0C-4B70-BB9F-99342FD03A45}"/>
              </a:ext>
            </a:extLst>
          </p:cNvPr>
          <p:cNvCxnSpPr>
            <a:stCxn id="142" idx="5"/>
            <a:endCxn id="5" idx="1"/>
          </p:cNvCxnSpPr>
          <p:nvPr/>
        </p:nvCxnSpPr>
        <p:spPr>
          <a:xfrm rot="10800000" flipH="1">
            <a:off x="1053257" y="954049"/>
            <a:ext cx="152299" cy="3091367"/>
          </a:xfrm>
          <a:prstGeom prst="bentConnector3">
            <a:avLst>
              <a:gd name="adj1" fmla="val -65990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9" name="Соединитель: уступ 178">
            <a:extLst>
              <a:ext uri="{FF2B5EF4-FFF2-40B4-BE49-F238E27FC236}">
                <a16:creationId xmlns:a16="http://schemas.microsoft.com/office/drawing/2014/main" id="{4237805C-020C-4C48-9F82-33EC7460F977}"/>
              </a:ext>
            </a:extLst>
          </p:cNvPr>
          <p:cNvCxnSpPr>
            <a:stCxn id="143" idx="5"/>
            <a:endCxn id="5" idx="1"/>
          </p:cNvCxnSpPr>
          <p:nvPr/>
        </p:nvCxnSpPr>
        <p:spPr>
          <a:xfrm rot="10800000">
            <a:off x="1205557" y="954049"/>
            <a:ext cx="942670" cy="3997073"/>
          </a:xfrm>
          <a:prstGeom prst="bentConnector3">
            <a:avLst>
              <a:gd name="adj1" fmla="val 221251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Соединитель: уступ 181">
            <a:extLst>
              <a:ext uri="{FF2B5EF4-FFF2-40B4-BE49-F238E27FC236}">
                <a16:creationId xmlns:a16="http://schemas.microsoft.com/office/drawing/2014/main" id="{5D40E2E7-1DEA-4981-B536-1DFA8EB19EBA}"/>
              </a:ext>
            </a:extLst>
          </p:cNvPr>
          <p:cNvCxnSpPr>
            <a:stCxn id="144" idx="5"/>
            <a:endCxn id="5" idx="1"/>
          </p:cNvCxnSpPr>
          <p:nvPr/>
        </p:nvCxnSpPr>
        <p:spPr>
          <a:xfrm rot="10800000">
            <a:off x="1205557" y="954048"/>
            <a:ext cx="1816270" cy="4862378"/>
          </a:xfrm>
          <a:prstGeom prst="bentConnector3">
            <a:avLst>
              <a:gd name="adj1" fmla="val 163497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Соединитель: уступ 184">
            <a:extLst>
              <a:ext uri="{FF2B5EF4-FFF2-40B4-BE49-F238E27FC236}">
                <a16:creationId xmlns:a16="http://schemas.microsoft.com/office/drawing/2014/main" id="{7DBC3D26-B413-43A0-B98A-E55E23509267}"/>
              </a:ext>
            </a:extLst>
          </p:cNvPr>
          <p:cNvCxnSpPr>
            <a:stCxn id="145" idx="5"/>
            <a:endCxn id="5" idx="1"/>
          </p:cNvCxnSpPr>
          <p:nvPr/>
        </p:nvCxnSpPr>
        <p:spPr>
          <a:xfrm rot="10800000">
            <a:off x="1205557" y="954048"/>
            <a:ext cx="2802024" cy="5762784"/>
          </a:xfrm>
          <a:prstGeom prst="bentConnector3">
            <a:avLst>
              <a:gd name="adj1" fmla="val 140792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7" name="Номер слайда 186">
            <a:extLst>
              <a:ext uri="{FF2B5EF4-FFF2-40B4-BE49-F238E27FC236}">
                <a16:creationId xmlns:a16="http://schemas.microsoft.com/office/drawing/2014/main" id="{5B1B902A-4605-4088-82E9-3E94F5202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82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41" y="-290131"/>
            <a:ext cx="11399573" cy="1320006"/>
          </a:xfrm>
        </p:spPr>
        <p:txBody>
          <a:bodyPr/>
          <a:lstStyle/>
          <a:p>
            <a:pPr algn="ctr"/>
            <a:r>
              <a:rPr lang="en-US" u="sng" dirty="0" err="1"/>
              <a:t>Pieteikšanās</a:t>
            </a:r>
            <a:r>
              <a:rPr lang="lv-LV" u="sng" dirty="0"/>
              <a:t> </a:t>
            </a:r>
            <a:r>
              <a:rPr lang="en-US" u="sng" dirty="0" err="1"/>
              <a:t>blokshēma</a:t>
            </a:r>
            <a:endParaRPr lang="lv-LV" u="sng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E8C5AF-8AD0-4AEB-9E03-17A874BE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5F4719B8-567E-415F-BC24-6BCE4605F2B2}"/>
              </a:ext>
            </a:extLst>
          </p:cNvPr>
          <p:cNvSpPr/>
          <p:nvPr/>
        </p:nvSpPr>
        <p:spPr>
          <a:xfrm>
            <a:off x="4706138" y="1029875"/>
            <a:ext cx="1895763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Sākums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DBC94CED-14F9-4F2D-921D-9CFFFC7E1B02}"/>
              </a:ext>
            </a:extLst>
          </p:cNvPr>
          <p:cNvSpPr/>
          <p:nvPr/>
        </p:nvSpPr>
        <p:spPr>
          <a:xfrm>
            <a:off x="4320519" y="1668700"/>
            <a:ext cx="2667000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Lietotājs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ievada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šādus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datus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Lietotājvārds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:, Parole.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784D27B-9E73-499B-9606-A0440C2A61A5}"/>
              </a:ext>
            </a:extLst>
          </p:cNvPr>
          <p:cNvSpPr/>
          <p:nvPr/>
        </p:nvSpPr>
        <p:spPr>
          <a:xfrm>
            <a:off x="4501863" y="2664119"/>
            <a:ext cx="2276763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Atver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failu</a:t>
            </a:r>
            <a:r>
              <a:rPr lang="en-US" sz="1600" dirty="0">
                <a:solidFill>
                  <a:schemeClr val="tx1"/>
                </a:solidFill>
              </a:rPr>
              <a:t> "LoginPassword.txt" un </a:t>
            </a:r>
            <a:r>
              <a:rPr lang="en-US" sz="1600" dirty="0" err="1">
                <a:solidFill>
                  <a:schemeClr val="tx1"/>
                </a:solidFill>
              </a:rPr>
              <a:t>meklē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atbilstību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1" name="Блок-схема: решение 10">
            <a:extLst>
              <a:ext uri="{FF2B5EF4-FFF2-40B4-BE49-F238E27FC236}">
                <a16:creationId xmlns:a16="http://schemas.microsoft.com/office/drawing/2014/main" id="{D756F02A-2FDE-494D-BB65-C57030839D03}"/>
              </a:ext>
            </a:extLst>
          </p:cNvPr>
          <p:cNvSpPr/>
          <p:nvPr/>
        </p:nvSpPr>
        <p:spPr>
          <a:xfrm>
            <a:off x="4501863" y="3598093"/>
            <a:ext cx="2276763" cy="914400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Atrasts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3D3246B-1C84-47C0-839F-1A31A3C2335F}"/>
              </a:ext>
            </a:extLst>
          </p:cNvPr>
          <p:cNvSpPr/>
          <p:nvPr/>
        </p:nvSpPr>
        <p:spPr>
          <a:xfrm>
            <a:off x="4500061" y="4677905"/>
            <a:ext cx="2276763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Nosaka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lietotāja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lomu</a:t>
            </a:r>
            <a:r>
              <a:rPr lang="ru-RU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no"LoginPassword.txt</a:t>
            </a:r>
            <a:r>
              <a:rPr lang="en-US" sz="1600" dirty="0">
                <a:solidFill>
                  <a:schemeClr val="tx1"/>
                </a:solidFill>
              </a:rPr>
              <a:t>"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4" name="Параллелограмм 13">
            <a:extLst>
              <a:ext uri="{FF2B5EF4-FFF2-40B4-BE49-F238E27FC236}">
                <a16:creationId xmlns:a16="http://schemas.microsoft.com/office/drawing/2014/main" id="{D1A3696C-422D-4E2B-9371-235E9B508AB4}"/>
              </a:ext>
            </a:extLst>
          </p:cNvPr>
          <p:cNvSpPr/>
          <p:nvPr/>
        </p:nvSpPr>
        <p:spPr>
          <a:xfrm>
            <a:off x="4112510" y="5673324"/>
            <a:ext cx="3083018" cy="707664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Pārslēdzas uz attiecīgo logu: Skolotājs / Skolēns /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араллелограмм 14">
            <a:extLst>
              <a:ext uri="{FF2B5EF4-FFF2-40B4-BE49-F238E27FC236}">
                <a16:creationId xmlns:a16="http://schemas.microsoft.com/office/drawing/2014/main" id="{12A93580-B3AE-433F-B9A5-4D7E913EFB93}"/>
              </a:ext>
            </a:extLst>
          </p:cNvPr>
          <p:cNvSpPr/>
          <p:nvPr/>
        </p:nvSpPr>
        <p:spPr>
          <a:xfrm>
            <a:off x="4099301" y="6523765"/>
            <a:ext cx="3078282" cy="596226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"Pieteikšanās veiksmīga kā: “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lietotaja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loma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F897DF76-76FC-44AC-B226-97561D8CD63F}"/>
              </a:ext>
            </a:extLst>
          </p:cNvPr>
          <p:cNvSpPr/>
          <p:nvPr/>
        </p:nvSpPr>
        <p:spPr>
          <a:xfrm>
            <a:off x="4706137" y="7318436"/>
            <a:ext cx="1895763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Beigas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49EEDD5F-680F-4993-BDDF-95D219332C46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5654019" y="1476640"/>
            <a:ext cx="1" cy="19206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BEA3C2E7-B768-464A-9836-CF8DEE4D394A}"/>
              </a:ext>
            </a:extLst>
          </p:cNvPr>
          <p:cNvCxnSpPr>
            <a:stCxn id="8" idx="4"/>
            <a:endCxn id="9" idx="0"/>
          </p:cNvCxnSpPr>
          <p:nvPr/>
        </p:nvCxnSpPr>
        <p:spPr>
          <a:xfrm flipH="1">
            <a:off x="5640245" y="2455417"/>
            <a:ext cx="13774" cy="20870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EAF7559F-0BF9-47A3-8DF6-C031C0E3295C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5640245" y="3450836"/>
            <a:ext cx="0" cy="14725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85400457-7F49-47E1-AEEC-924B852F57BF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5638443" y="4512493"/>
            <a:ext cx="1802" cy="16541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6870793E-7822-472F-8394-DE2DDE1CA3F7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>
            <a:off x="5638443" y="5464622"/>
            <a:ext cx="15576" cy="20870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3025824F-AEE1-40AB-BAEE-076976AA64F9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5565561" y="6380988"/>
            <a:ext cx="72881" cy="14277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1DBFF627-68C2-47F1-B29F-5CDCF0909E6C}"/>
              </a:ext>
            </a:extLst>
          </p:cNvPr>
          <p:cNvCxnSpPr>
            <a:stCxn id="15" idx="4"/>
            <a:endCxn id="16" idx="0"/>
          </p:cNvCxnSpPr>
          <p:nvPr/>
        </p:nvCxnSpPr>
        <p:spPr>
          <a:xfrm>
            <a:off x="5638442" y="7119991"/>
            <a:ext cx="15577" cy="19844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06D11BE-0AEF-4BB3-A096-1BDA6A39D9A2}"/>
              </a:ext>
            </a:extLst>
          </p:cNvPr>
          <p:cNvSpPr txBox="1"/>
          <p:nvPr/>
        </p:nvSpPr>
        <p:spPr>
          <a:xfrm>
            <a:off x="4890010" y="4327827"/>
            <a:ext cx="358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</a:t>
            </a:r>
            <a:r>
              <a:rPr lang="lv-LV" dirty="0"/>
              <a:t>ā</a:t>
            </a:r>
            <a:endParaRPr lang="ru-RU" dirty="0"/>
          </a:p>
        </p:txBody>
      </p:sp>
      <p:sp>
        <p:nvSpPr>
          <p:cNvPr id="32" name="Параллелограмм 31">
            <a:extLst>
              <a:ext uri="{FF2B5EF4-FFF2-40B4-BE49-F238E27FC236}">
                <a16:creationId xmlns:a16="http://schemas.microsoft.com/office/drawing/2014/main" id="{118CAAEE-3DD1-419B-BD75-87E00D066F98}"/>
              </a:ext>
            </a:extLst>
          </p:cNvPr>
          <p:cNvSpPr/>
          <p:nvPr/>
        </p:nvSpPr>
        <p:spPr>
          <a:xfrm>
            <a:off x="7754144" y="3678758"/>
            <a:ext cx="3078282" cy="753069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Tiek parādīts ziņojums "Nederīgs Lietotājvārds vai parole!"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BC13672C-6344-4FA4-85D8-91BB0BD2E2F0}"/>
              </a:ext>
            </a:extLst>
          </p:cNvPr>
          <p:cNvCxnSpPr>
            <a:cxnSpLocks/>
            <a:stCxn id="11" idx="3"/>
            <a:endCxn id="32" idx="5"/>
          </p:cNvCxnSpPr>
          <p:nvPr/>
        </p:nvCxnSpPr>
        <p:spPr>
          <a:xfrm>
            <a:off x="6778626" y="4055293"/>
            <a:ext cx="1069652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DFD6E72-4DFF-487A-B253-646B10991303}"/>
              </a:ext>
            </a:extLst>
          </p:cNvPr>
          <p:cNvSpPr txBox="1"/>
          <p:nvPr/>
        </p:nvSpPr>
        <p:spPr>
          <a:xfrm>
            <a:off x="7086307" y="3729895"/>
            <a:ext cx="438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dirty="0"/>
              <a:t>ne</a:t>
            </a:r>
            <a:endParaRPr lang="ru-RU" dirty="0"/>
          </a:p>
        </p:txBody>
      </p:sp>
      <p:cxnSp>
        <p:nvCxnSpPr>
          <p:cNvPr id="39" name="Соединитель: уступ 38">
            <a:extLst>
              <a:ext uri="{FF2B5EF4-FFF2-40B4-BE49-F238E27FC236}">
                <a16:creationId xmlns:a16="http://schemas.microsoft.com/office/drawing/2014/main" id="{14E645E0-C0DD-4453-8B40-96E5222E7F58}"/>
              </a:ext>
            </a:extLst>
          </p:cNvPr>
          <p:cNvCxnSpPr>
            <a:stCxn id="32" idx="0"/>
            <a:endCxn id="7" idx="3"/>
          </p:cNvCxnSpPr>
          <p:nvPr/>
        </p:nvCxnSpPr>
        <p:spPr>
          <a:xfrm rot="16200000" flipV="1">
            <a:off x="6734843" y="1120316"/>
            <a:ext cx="2425500" cy="2691384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791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B4DB29-5EFA-4214-93DC-C1923559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819"/>
            <a:ext cx="12630944" cy="975850"/>
          </a:xfrm>
        </p:spPr>
        <p:txBody>
          <a:bodyPr/>
          <a:lstStyle/>
          <a:p>
            <a:pPr algn="ctr"/>
            <a:r>
              <a:rPr lang="en-US" u="sng" dirty="0"/>
              <a:t>A</a:t>
            </a:r>
            <a:r>
              <a:rPr lang="lv-LV" u="sng" dirty="0" err="1"/>
              <a:t>tbilde</a:t>
            </a:r>
            <a:r>
              <a:rPr lang="lv-LV" u="sng" dirty="0"/>
              <a:t> </a:t>
            </a:r>
            <a:r>
              <a:rPr lang="en-US" u="sng" dirty="0"/>
              <a:t>p</a:t>
            </a:r>
            <a:r>
              <a:rPr lang="lv-LV" u="sng" dirty="0" err="1"/>
              <a:t>ārbaud</a:t>
            </a:r>
            <a:r>
              <a:rPr lang="en-US" u="sng" dirty="0" err="1"/>
              <a:t>i</a:t>
            </a:r>
            <a:r>
              <a:rPr lang="lv-LV" u="sng" dirty="0" err="1"/>
              <a:t>šana</a:t>
            </a:r>
            <a:r>
              <a:rPr lang="lv-LV" u="sng" dirty="0"/>
              <a:t> un rezultātu aprēķināšana </a:t>
            </a:r>
            <a:r>
              <a:rPr lang="en-US" u="sng" dirty="0" err="1"/>
              <a:t>blokshēma</a:t>
            </a:r>
            <a:r>
              <a:rPr lang="lv-LV" u="sng" dirty="0"/>
              <a:t>s</a:t>
            </a:r>
            <a:endParaRPr lang="ru-RU" u="sng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9D4CF3A-F2ED-45EB-B99A-E3BBAE5C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C2A8F39-3DF2-44E1-8937-66BC3651DE2B}"/>
              </a:ext>
            </a:extLst>
          </p:cNvPr>
          <p:cNvSpPr/>
          <p:nvPr/>
        </p:nvSpPr>
        <p:spPr>
          <a:xfrm>
            <a:off x="286544" y="1389621"/>
            <a:ext cx="1975162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Sākums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9B1A0C7-08A8-4917-9522-7455D4705389}"/>
              </a:ext>
            </a:extLst>
          </p:cNvPr>
          <p:cNvSpPr/>
          <p:nvPr/>
        </p:nvSpPr>
        <p:spPr>
          <a:xfrm>
            <a:off x="569192" y="1979532"/>
            <a:ext cx="2689149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1"/>
                </a:solidFill>
              </a:rPr>
              <a:t>Sāk ar 0 pareizām atbildēm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int </a:t>
            </a:r>
            <a:r>
              <a:rPr lang="en-US" sz="1600" dirty="0" err="1">
                <a:solidFill>
                  <a:schemeClr val="tx1"/>
                </a:solidFill>
              </a:rPr>
              <a:t>correctAnswersCount</a:t>
            </a:r>
            <a:r>
              <a:rPr lang="en-US" sz="1600" dirty="0">
                <a:solidFill>
                  <a:schemeClr val="tx1"/>
                </a:solidFill>
              </a:rPr>
              <a:t> = 0;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4C1B124-9484-4F3E-8593-319A66E679F8}"/>
              </a:ext>
            </a:extLst>
          </p:cNvPr>
          <p:cNvSpPr/>
          <p:nvPr/>
        </p:nvSpPr>
        <p:spPr>
          <a:xfrm>
            <a:off x="993340" y="2909395"/>
            <a:ext cx="2372119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1"/>
                </a:solidFill>
              </a:rPr>
              <a:t>Atkārto 20 jautājumusint totalQuestions = 20;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F799B05-FB9E-4EAA-89F0-D85B5FC779C2}"/>
              </a:ext>
            </a:extLst>
          </p:cNvPr>
          <p:cNvSpPr/>
          <p:nvPr/>
        </p:nvSpPr>
        <p:spPr>
          <a:xfrm>
            <a:off x="1235970" y="3839258"/>
            <a:ext cx="2372119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1"/>
                </a:solidFill>
              </a:rPr>
              <a:t>Pārbauda, vai izvēlēta pareizā atbilde</a:t>
            </a:r>
            <a:endParaRPr lang="lv-LV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</a:rPr>
              <a:t>correctAnswersCount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9" name="Параллелограмм 8">
            <a:extLst>
              <a:ext uri="{FF2B5EF4-FFF2-40B4-BE49-F238E27FC236}">
                <a16:creationId xmlns:a16="http://schemas.microsoft.com/office/drawing/2014/main" id="{8F235D42-BEEF-4678-9609-399C33AB0140}"/>
              </a:ext>
            </a:extLst>
          </p:cNvPr>
          <p:cNvSpPr/>
          <p:nvPr/>
        </p:nvSpPr>
        <p:spPr>
          <a:xfrm>
            <a:off x="3820072" y="3839258"/>
            <a:ext cx="2857499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correctAnswersCount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++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8C8351C9-ABF1-48EF-816D-2C54D16D508C}"/>
              </a:ext>
            </a:extLst>
          </p:cNvPr>
          <p:cNvCxnSpPr>
            <a:cxnSpLocks/>
            <a:stCxn id="8" idx="3"/>
            <a:endCxn id="9" idx="5"/>
          </p:cNvCxnSpPr>
          <p:nvPr/>
        </p:nvCxnSpPr>
        <p:spPr>
          <a:xfrm>
            <a:off x="3608089" y="4232617"/>
            <a:ext cx="310323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BE83ADB-21ED-40C5-8139-6094A70A4122}"/>
              </a:ext>
            </a:extLst>
          </p:cNvPr>
          <p:cNvSpPr txBox="1"/>
          <p:nvPr/>
        </p:nvSpPr>
        <p:spPr>
          <a:xfrm>
            <a:off x="3576501" y="3815479"/>
            <a:ext cx="373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</a:t>
            </a:r>
            <a:r>
              <a:rPr lang="lv-LV" dirty="0"/>
              <a:t>ā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8496C2-6C71-4BA7-874D-C70A9641A979}"/>
              </a:ext>
            </a:extLst>
          </p:cNvPr>
          <p:cNvSpPr txBox="1"/>
          <p:nvPr/>
        </p:nvSpPr>
        <p:spPr>
          <a:xfrm>
            <a:off x="1526585" y="4672540"/>
            <a:ext cx="457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v-LV" dirty="0"/>
              <a:t>ne</a:t>
            </a:r>
            <a:endParaRPr lang="ru-RU" dirty="0"/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DE3F3C63-A6BD-4BFA-A786-E4C8070F7E56}"/>
              </a:ext>
            </a:extLst>
          </p:cNvPr>
          <p:cNvSpPr/>
          <p:nvPr/>
        </p:nvSpPr>
        <p:spPr>
          <a:xfrm>
            <a:off x="1434448" y="5108976"/>
            <a:ext cx="1975162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Beigas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EBC74C96-A640-4256-B674-CFCCA446065C}"/>
              </a:ext>
            </a:extLst>
          </p:cNvPr>
          <p:cNvCxnSpPr>
            <a:stCxn id="8" idx="2"/>
            <a:endCxn id="14" idx="0"/>
          </p:cNvCxnSpPr>
          <p:nvPr/>
        </p:nvCxnSpPr>
        <p:spPr>
          <a:xfrm flipH="1">
            <a:off x="2422029" y="4625975"/>
            <a:ext cx="1" cy="48300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Соединитель: уступ 17">
            <a:extLst>
              <a:ext uri="{FF2B5EF4-FFF2-40B4-BE49-F238E27FC236}">
                <a16:creationId xmlns:a16="http://schemas.microsoft.com/office/drawing/2014/main" id="{AC2C1CFD-B699-4ACB-BEAA-BE302E4A9D38}"/>
              </a:ext>
            </a:extLst>
          </p:cNvPr>
          <p:cNvCxnSpPr>
            <a:cxnSpLocks/>
            <a:stCxn id="5" idx="1"/>
            <a:endCxn id="6" idx="1"/>
          </p:cNvCxnSpPr>
          <p:nvPr/>
        </p:nvCxnSpPr>
        <p:spPr>
          <a:xfrm rot="10800000" flipH="1" flipV="1">
            <a:off x="286544" y="1613003"/>
            <a:ext cx="282648" cy="759887"/>
          </a:xfrm>
          <a:prstGeom prst="bentConnector3">
            <a:avLst>
              <a:gd name="adj1" fmla="val -8087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Соединитель: уступ 19">
            <a:extLst>
              <a:ext uri="{FF2B5EF4-FFF2-40B4-BE49-F238E27FC236}">
                <a16:creationId xmlns:a16="http://schemas.microsoft.com/office/drawing/2014/main" id="{DBDC2D53-9F4D-4E29-910B-50526E7FC175}"/>
              </a:ext>
            </a:extLst>
          </p:cNvPr>
          <p:cNvCxnSpPr>
            <a:cxnSpLocks/>
            <a:stCxn id="6" idx="1"/>
            <a:endCxn id="7" idx="1"/>
          </p:cNvCxnSpPr>
          <p:nvPr/>
        </p:nvCxnSpPr>
        <p:spPr>
          <a:xfrm rot="10800000" flipH="1" flipV="1">
            <a:off x="569192" y="2372890"/>
            <a:ext cx="424148" cy="929863"/>
          </a:xfrm>
          <a:prstGeom prst="bentConnector3">
            <a:avLst>
              <a:gd name="adj1" fmla="val -53896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Соединитель: уступ 21">
            <a:extLst>
              <a:ext uri="{FF2B5EF4-FFF2-40B4-BE49-F238E27FC236}">
                <a16:creationId xmlns:a16="http://schemas.microsoft.com/office/drawing/2014/main" id="{0D4F3B1B-97DF-4AD6-89E2-B5A9B1F416E2}"/>
              </a:ext>
            </a:extLst>
          </p:cNvPr>
          <p:cNvCxnSpPr>
            <a:stCxn id="7" idx="1"/>
            <a:endCxn id="8" idx="1"/>
          </p:cNvCxnSpPr>
          <p:nvPr/>
        </p:nvCxnSpPr>
        <p:spPr>
          <a:xfrm rot="10800000" flipH="1" flipV="1">
            <a:off x="993340" y="3302753"/>
            <a:ext cx="242630" cy="929863"/>
          </a:xfrm>
          <a:prstGeom prst="bentConnector3">
            <a:avLst>
              <a:gd name="adj1" fmla="val -94218"/>
            </a:avLst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Соединитель: уступ 67">
            <a:extLst>
              <a:ext uri="{FF2B5EF4-FFF2-40B4-BE49-F238E27FC236}">
                <a16:creationId xmlns:a16="http://schemas.microsoft.com/office/drawing/2014/main" id="{9172419A-B1E9-4DDE-A689-2DD2BC52A96B}"/>
              </a:ext>
            </a:extLst>
          </p:cNvPr>
          <p:cNvCxnSpPr>
            <a:cxnSpLocks/>
            <a:stCxn id="9" idx="3"/>
            <a:endCxn id="14" idx="3"/>
          </p:cNvCxnSpPr>
          <p:nvPr/>
        </p:nvCxnSpPr>
        <p:spPr>
          <a:xfrm rot="5400000">
            <a:off x="3926854" y="4108731"/>
            <a:ext cx="706384" cy="1740872"/>
          </a:xfrm>
          <a:prstGeom prst="bentConnector2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" name="Прямоугольник 104">
            <a:extLst>
              <a:ext uri="{FF2B5EF4-FFF2-40B4-BE49-F238E27FC236}">
                <a16:creationId xmlns:a16="http://schemas.microsoft.com/office/drawing/2014/main" id="{62BA9742-CE77-4853-A3CA-C1E4248B7F91}"/>
              </a:ext>
            </a:extLst>
          </p:cNvPr>
          <p:cNvSpPr/>
          <p:nvPr/>
        </p:nvSpPr>
        <p:spPr>
          <a:xfrm>
            <a:off x="9071680" y="1319957"/>
            <a:ext cx="2372119" cy="929863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</a:t>
            </a:r>
            <a:r>
              <a:rPr lang="pt-BR" sz="1600" dirty="0">
                <a:solidFill>
                  <a:schemeClr val="tx1"/>
                </a:solidFill>
              </a:rPr>
              <a:t>egūt pareizo atbilžu skaitu no</a:t>
            </a:r>
          </a:p>
          <a:p>
            <a:pPr algn="ctr"/>
            <a:r>
              <a:rPr lang="en-US" sz="1600" dirty="0" err="1">
                <a:solidFill>
                  <a:schemeClr val="tx1"/>
                </a:solidFill>
              </a:rPr>
              <a:t>correctAnswersCount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6" name="Параллелограмм 105">
            <a:extLst>
              <a:ext uri="{FF2B5EF4-FFF2-40B4-BE49-F238E27FC236}">
                <a16:creationId xmlns:a16="http://schemas.microsoft.com/office/drawing/2014/main" id="{E65D4CC8-1D65-4689-9092-0BC3E9E63575}"/>
              </a:ext>
            </a:extLst>
          </p:cNvPr>
          <p:cNvSpPr/>
          <p:nvPr/>
        </p:nvSpPr>
        <p:spPr>
          <a:xfrm>
            <a:off x="7759100" y="2487874"/>
            <a:ext cx="4800600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Aprēķina atzīmi: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grade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correctAnswersCount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2.0;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roundedGrade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(int)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Math.ceil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(grade);</a:t>
            </a:r>
          </a:p>
        </p:txBody>
      </p:sp>
      <p:sp>
        <p:nvSpPr>
          <p:cNvPr id="107" name="Параллелограмм 106">
            <a:extLst>
              <a:ext uri="{FF2B5EF4-FFF2-40B4-BE49-F238E27FC236}">
                <a16:creationId xmlns:a16="http://schemas.microsoft.com/office/drawing/2014/main" id="{29117FCF-3D7D-41CE-B56B-C9CEDC0E5CA4}"/>
              </a:ext>
            </a:extLst>
          </p:cNvPr>
          <p:cNvSpPr/>
          <p:nvPr/>
        </p:nvSpPr>
        <p:spPr>
          <a:xfrm>
            <a:off x="8552154" y="3436792"/>
            <a:ext cx="3214491" cy="786717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Aplēš vērtējumu: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(Laba/Vidēja/Slikta)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Параллелограмм 107">
            <a:extLst>
              <a:ext uri="{FF2B5EF4-FFF2-40B4-BE49-F238E27FC236}">
                <a16:creationId xmlns:a16="http://schemas.microsoft.com/office/drawing/2014/main" id="{7535727C-219C-4E01-A8D0-CB6FDDE48EA9}"/>
              </a:ext>
            </a:extLst>
          </p:cNvPr>
          <p:cNvSpPr/>
          <p:nvPr/>
        </p:nvSpPr>
        <p:spPr>
          <a:xfrm>
            <a:off x="7601744" y="4379834"/>
            <a:ext cx="4957956" cy="837574"/>
          </a:xfrm>
          <a:prstGeom prst="parallelogram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Aprēķina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procenti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percentage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((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double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correctAnswersCount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lv-LV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totalQuestions</a:t>
            </a:r>
            <a:r>
              <a:rPr lang="lv-LV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* 100;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Блок-схема: решение 108">
            <a:extLst>
              <a:ext uri="{FF2B5EF4-FFF2-40B4-BE49-F238E27FC236}">
                <a16:creationId xmlns:a16="http://schemas.microsoft.com/office/drawing/2014/main" id="{E54EAEDB-DC52-4710-B4D3-37FA11895D76}"/>
              </a:ext>
            </a:extLst>
          </p:cNvPr>
          <p:cNvSpPr/>
          <p:nvPr/>
        </p:nvSpPr>
        <p:spPr>
          <a:xfrm>
            <a:off x="8231974" y="5422053"/>
            <a:ext cx="3697495" cy="872149"/>
          </a:xfrm>
          <a:prstGeom prst="flowChartDecision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sz="1600" dirty="0">
                <a:solidFill>
                  <a:schemeClr val="tx1"/>
                </a:solidFill>
              </a:rPr>
              <a:t>Saglabā datus failā "LoginPassword.txt"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10" name="Прямоугольник 109">
            <a:extLst>
              <a:ext uri="{FF2B5EF4-FFF2-40B4-BE49-F238E27FC236}">
                <a16:creationId xmlns:a16="http://schemas.microsoft.com/office/drawing/2014/main" id="{ED7CEC72-165C-4FCE-971C-DBFDA5CFE3E4}"/>
              </a:ext>
            </a:extLst>
          </p:cNvPr>
          <p:cNvSpPr/>
          <p:nvPr/>
        </p:nvSpPr>
        <p:spPr>
          <a:xfrm>
            <a:off x="8894661" y="6468024"/>
            <a:ext cx="2372119" cy="786717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1"/>
                </a:solidFill>
              </a:rPr>
              <a:t>Pārslēdzas uz rezultātu logu</a:t>
            </a:r>
            <a:endParaRPr lang="ru-RU" sz="1600" dirty="0">
              <a:solidFill>
                <a:schemeClr val="tx1"/>
              </a:solidFill>
            </a:endParaRPr>
          </a:p>
        </p:txBody>
      </p:sp>
      <p:sp>
        <p:nvSpPr>
          <p:cNvPr id="111" name="Прямоугольник: скругленные углы 110">
            <a:extLst>
              <a:ext uri="{FF2B5EF4-FFF2-40B4-BE49-F238E27FC236}">
                <a16:creationId xmlns:a16="http://schemas.microsoft.com/office/drawing/2014/main" id="{5F0221FD-D798-4A18-BFD3-BD2881596CFF}"/>
              </a:ext>
            </a:extLst>
          </p:cNvPr>
          <p:cNvSpPr/>
          <p:nvPr/>
        </p:nvSpPr>
        <p:spPr>
          <a:xfrm>
            <a:off x="9093139" y="7428563"/>
            <a:ext cx="1975162" cy="446765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lv-LV" sz="1600" dirty="0">
                <a:solidFill>
                  <a:schemeClr val="tx1"/>
                </a:solidFill>
              </a:rPr>
              <a:t>Beigas</a:t>
            </a:r>
            <a:endParaRPr lang="ru-RU" sz="1600" dirty="0">
              <a:solidFill>
                <a:schemeClr val="tx1"/>
              </a:solidFill>
            </a:endParaRPr>
          </a:p>
        </p:txBody>
      </p:sp>
      <p:cxnSp>
        <p:nvCxnSpPr>
          <p:cNvPr id="113" name="Прямая со стрелкой 112">
            <a:extLst>
              <a:ext uri="{FF2B5EF4-FFF2-40B4-BE49-F238E27FC236}">
                <a16:creationId xmlns:a16="http://schemas.microsoft.com/office/drawing/2014/main" id="{A9803426-B5B7-4FEA-846B-6B9B40DBD292}"/>
              </a:ext>
            </a:extLst>
          </p:cNvPr>
          <p:cNvCxnSpPr>
            <a:stCxn id="105" idx="2"/>
            <a:endCxn id="106" idx="1"/>
          </p:cNvCxnSpPr>
          <p:nvPr/>
        </p:nvCxnSpPr>
        <p:spPr>
          <a:xfrm>
            <a:off x="10257740" y="2249820"/>
            <a:ext cx="0" cy="238054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Прямая со стрелкой 115">
            <a:extLst>
              <a:ext uri="{FF2B5EF4-FFF2-40B4-BE49-F238E27FC236}">
                <a16:creationId xmlns:a16="http://schemas.microsoft.com/office/drawing/2014/main" id="{41865ECB-2058-4D0F-A0A5-E9EB441C9ED4}"/>
              </a:ext>
            </a:extLst>
          </p:cNvPr>
          <p:cNvCxnSpPr>
            <a:stCxn id="106" idx="4"/>
            <a:endCxn id="107" idx="0"/>
          </p:cNvCxnSpPr>
          <p:nvPr/>
        </p:nvCxnSpPr>
        <p:spPr>
          <a:xfrm>
            <a:off x="10159400" y="3274591"/>
            <a:ext cx="0" cy="16220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2" name="Прямая со стрелкой 121">
            <a:extLst>
              <a:ext uri="{FF2B5EF4-FFF2-40B4-BE49-F238E27FC236}">
                <a16:creationId xmlns:a16="http://schemas.microsoft.com/office/drawing/2014/main" id="{101F1368-5417-479D-AA24-E2E411F3CFA7}"/>
              </a:ext>
            </a:extLst>
          </p:cNvPr>
          <p:cNvCxnSpPr>
            <a:stCxn id="107" idx="4"/>
            <a:endCxn id="108" idx="1"/>
          </p:cNvCxnSpPr>
          <p:nvPr/>
        </p:nvCxnSpPr>
        <p:spPr>
          <a:xfrm>
            <a:off x="10159400" y="4223509"/>
            <a:ext cx="26019" cy="15632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Прямая со стрелкой 123">
            <a:extLst>
              <a:ext uri="{FF2B5EF4-FFF2-40B4-BE49-F238E27FC236}">
                <a16:creationId xmlns:a16="http://schemas.microsoft.com/office/drawing/2014/main" id="{8B32A86C-9AAD-4360-9379-6A18128D2477}"/>
              </a:ext>
            </a:extLst>
          </p:cNvPr>
          <p:cNvCxnSpPr>
            <a:stCxn id="108" idx="4"/>
            <a:endCxn id="109" idx="0"/>
          </p:cNvCxnSpPr>
          <p:nvPr/>
        </p:nvCxnSpPr>
        <p:spPr>
          <a:xfrm>
            <a:off x="10080722" y="5217408"/>
            <a:ext cx="0" cy="204645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Прямая со стрелкой 125">
            <a:extLst>
              <a:ext uri="{FF2B5EF4-FFF2-40B4-BE49-F238E27FC236}">
                <a16:creationId xmlns:a16="http://schemas.microsoft.com/office/drawing/2014/main" id="{F484C3D7-77FF-44A9-8C26-F94D51AB1A81}"/>
              </a:ext>
            </a:extLst>
          </p:cNvPr>
          <p:cNvCxnSpPr>
            <a:stCxn id="109" idx="2"/>
            <a:endCxn id="110" idx="0"/>
          </p:cNvCxnSpPr>
          <p:nvPr/>
        </p:nvCxnSpPr>
        <p:spPr>
          <a:xfrm flipH="1">
            <a:off x="10080721" y="6294202"/>
            <a:ext cx="1" cy="17382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8" name="Прямая со стрелкой 127">
            <a:extLst>
              <a:ext uri="{FF2B5EF4-FFF2-40B4-BE49-F238E27FC236}">
                <a16:creationId xmlns:a16="http://schemas.microsoft.com/office/drawing/2014/main" id="{60030A2B-F2AC-4428-A9B9-42B7BB6FD4A9}"/>
              </a:ext>
            </a:extLst>
          </p:cNvPr>
          <p:cNvCxnSpPr>
            <a:stCxn id="110" idx="2"/>
            <a:endCxn id="111" idx="0"/>
          </p:cNvCxnSpPr>
          <p:nvPr/>
        </p:nvCxnSpPr>
        <p:spPr>
          <a:xfrm flipH="1">
            <a:off x="10080720" y="7254741"/>
            <a:ext cx="1" cy="17382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0408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366</TotalTime>
  <Words>704</Words>
  <Application>Microsoft Office PowerPoint</Application>
  <PresentationFormat>Произвольный</PresentationFormat>
  <Paragraphs>109</Paragraphs>
  <Slides>16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Cambria</vt:lpstr>
      <vt:lpstr>Times New Roman</vt:lpstr>
      <vt:lpstr>Adjacency</vt:lpstr>
      <vt:lpstr>Testi zināšanu pārbaudei angļu valodā un par Eiropu</vt:lpstr>
      <vt:lpstr>Uzdevums</vt:lpstr>
      <vt:lpstr>Sistēmas funkcionālās prasības</vt:lpstr>
      <vt:lpstr>Sistēmas funkcionālās prasības</vt:lpstr>
      <vt:lpstr>Sistēmas nefunkcionālās prasības</vt:lpstr>
      <vt:lpstr>Klašu diagramma </vt:lpstr>
      <vt:lpstr>Reģistrācijas blokshēma</vt:lpstr>
      <vt:lpstr>Pieteikšanās blokshēma</vt:lpstr>
      <vt:lpstr>Atbilde pārbaudišana un rezultātu aprēķināšana blokshēmas</vt:lpstr>
      <vt:lpstr>Testēšanas metodikas</vt:lpstr>
      <vt:lpstr>Testēšanas apraksts [Lietotajs]</vt:lpstr>
      <vt:lpstr>Testēšanas apraksts [Skolotājs]</vt:lpstr>
      <vt:lpstr>Testēšanas apraksts [Admins]</vt:lpstr>
      <vt:lpstr>Lietotāja ekspluatācijas instrukcija</vt:lpstr>
      <vt:lpstr>Secinājumi </vt:lpstr>
      <vt:lpstr>Paldies par uzmanību!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Testēšanas sistēmas</dc:title>
  <dc:creator>All Users</dc:creator>
  <cp:lastModifiedBy>Roman Giruckis</cp:lastModifiedBy>
  <cp:revision>32</cp:revision>
  <dcterms:created xsi:type="dcterms:W3CDTF">2006-08-16T00:00:00Z</dcterms:created>
  <dcterms:modified xsi:type="dcterms:W3CDTF">2025-06-05T02:46:12Z</dcterms:modified>
</cp:coreProperties>
</file>

<file path=docProps/thumbnail.jpeg>
</file>